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 id="268" r:id="rId3"/>
    <p:sldId id="260" r:id="rId4"/>
    <p:sldId id="266" r:id="rId5"/>
    <p:sldId id="267" r:id="rId6"/>
    <p:sldId id="258" r:id="rId7"/>
    <p:sldId id="262" r:id="rId8"/>
    <p:sldId id="259" r:id="rId9"/>
    <p:sldId id="270" r:id="rId10"/>
    <p:sldId id="263" r:id="rId11"/>
    <p:sldId id="264" r:id="rId12"/>
    <p:sldId id="265" r:id="rId13"/>
    <p:sldId id="271" r:id="rId14"/>
  </p:sldIdLst>
  <p:sldSz cx="12192000" cy="6858000"/>
  <p:notesSz cx="6858000" cy="9144000"/>
  <p:defaultText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91372BB4-AAA5-97CC-6866-1EABCF12AD93}" name="Ishaan Nair" initials="IN" userId="S::24inair@patesgs.org::8c125353-d83d-4fac-be3e-980e64a77993" providerId="AD"/>
  <p188:author id="{B11755DD-40F1-1657-1733-5D65A41714DD}" name="Guy Pett" initials="GP" userId="S::24GPett@patesgs.org::003c1a17-9f8a-45f4-a809-086da97b5c4f"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DA19A05-A32D-CCB2-6925-479CC215501C}" v="90" dt="2025-06-18T17:29:44.125"/>
    <p1510:client id="{8DE73FF6-D350-2321-38FF-626023CD4EB3}" v="3" dt="2025-06-18T18:11:01.995"/>
    <p1510:client id="{AC38662A-297C-4874-C1F1-879899C56548}" v="1512" dt="2025-06-18T18:03:34.048"/>
    <p1510:client id="{AF2CD0A0-691D-DE43-9404-127B687FB6E6}" v="1406" dt="2025-06-18T19:22:03.228"/>
    <p1510:client id="{B79B3F8B-3601-A72A-2503-E28E3BFA06D6}" v="513" dt="2025-06-18T07:40:29.772"/>
    <p1510:client id="{C907D6BB-97DA-5020-0379-DC007696D52F}" v="42" dt="2025-06-18T18:07:54.181"/>
    <p1510:client id="{E8FEDCD3-A299-DCB8-6487-78EB77721DBE}" v="23" dt="2025-06-17T19:36:52.09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022"/>
    <p:restoredTop sz="94694"/>
  </p:normalViewPr>
  <p:slideViewPr>
    <p:cSldViewPr snapToGrid="0">
      <p:cViewPr varScale="1">
        <p:scale>
          <a:sx n="120" d="100"/>
          <a:sy n="120" d="100"/>
        </p:scale>
        <p:origin x="184" y="2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20" Type="http://schemas.microsoft.com/office/2018/10/relationships/authors" Targe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19"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_rels/data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sv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sv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6BD4206-3DD2-426C-9458-BD3A6084960E}"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EDF47DF0-FF6B-4201-98A9-E05E6C06ACD2}">
      <dgm:prSet/>
      <dgm:spPr/>
      <dgm:t>
        <a:bodyPr/>
        <a:lstStyle/>
        <a:p>
          <a:pPr>
            <a:lnSpc>
              <a:spcPct val="100000"/>
            </a:lnSpc>
          </a:pPr>
          <a:r>
            <a:rPr lang="en-US"/>
            <a:t>Nigeria is home to 232 million individuals</a:t>
          </a:r>
        </a:p>
      </dgm:t>
    </dgm:pt>
    <dgm:pt modelId="{1B50D3AB-C0B2-4303-8593-34CBA3D506B7}" type="parTrans" cxnId="{888D1867-17E1-49B0-92F6-21D208AFB93F}">
      <dgm:prSet/>
      <dgm:spPr/>
      <dgm:t>
        <a:bodyPr/>
        <a:lstStyle/>
        <a:p>
          <a:endParaRPr lang="en-US"/>
        </a:p>
      </dgm:t>
    </dgm:pt>
    <dgm:pt modelId="{FFCDF4F6-0AA6-4673-B3EF-35E40EFB8015}" type="sibTrans" cxnId="{888D1867-17E1-49B0-92F6-21D208AFB93F}">
      <dgm:prSet/>
      <dgm:spPr/>
      <dgm:t>
        <a:bodyPr/>
        <a:lstStyle/>
        <a:p>
          <a:endParaRPr lang="en-US"/>
        </a:p>
      </dgm:t>
    </dgm:pt>
    <dgm:pt modelId="{B455F82D-23F9-4F6D-A2CF-C3CED91E60B6}">
      <dgm:prSet/>
      <dgm:spPr/>
      <dgm:t>
        <a:bodyPr/>
        <a:lstStyle/>
        <a:p>
          <a:pPr>
            <a:lnSpc>
              <a:spcPct val="100000"/>
            </a:lnSpc>
          </a:pPr>
          <a:r>
            <a:rPr lang="en-US"/>
            <a:t>It has the largest economy in </a:t>
          </a:r>
          <a:r>
            <a:rPr lang="en-US">
              <a:latin typeface="Grandview Display"/>
            </a:rPr>
            <a:t>Africa</a:t>
          </a:r>
        </a:p>
      </dgm:t>
    </dgm:pt>
    <dgm:pt modelId="{D2020949-6609-4D28-BE53-372D4D0A10E3}" type="parTrans" cxnId="{62F8BECA-2F6A-4E53-97DE-6A24F6058DF6}">
      <dgm:prSet/>
      <dgm:spPr/>
      <dgm:t>
        <a:bodyPr/>
        <a:lstStyle/>
        <a:p>
          <a:endParaRPr lang="en-US"/>
        </a:p>
      </dgm:t>
    </dgm:pt>
    <dgm:pt modelId="{AD23907A-BB94-442C-A751-B3952CEA52CF}" type="sibTrans" cxnId="{62F8BECA-2F6A-4E53-97DE-6A24F6058DF6}">
      <dgm:prSet/>
      <dgm:spPr/>
      <dgm:t>
        <a:bodyPr/>
        <a:lstStyle/>
        <a:p>
          <a:endParaRPr lang="en-US"/>
        </a:p>
      </dgm:t>
    </dgm:pt>
    <dgm:pt modelId="{5031454D-2493-4279-A042-3759D98F3DA7}">
      <dgm:prSet/>
      <dgm:spPr/>
      <dgm:t>
        <a:bodyPr/>
        <a:lstStyle/>
        <a:p>
          <a:pPr>
            <a:lnSpc>
              <a:spcPct val="100000"/>
            </a:lnSpc>
          </a:pPr>
          <a:r>
            <a:rPr lang="en-US"/>
            <a:t>The capital is Abuja, yet the largest city is Lagos</a:t>
          </a:r>
        </a:p>
      </dgm:t>
    </dgm:pt>
    <dgm:pt modelId="{A0F6A2AD-9C89-4ED1-82BF-BC1478DAAD53}" type="parTrans" cxnId="{B24BD729-4AB1-4469-B7D7-6478162D2D12}">
      <dgm:prSet/>
      <dgm:spPr/>
      <dgm:t>
        <a:bodyPr/>
        <a:lstStyle/>
        <a:p>
          <a:endParaRPr lang="en-US"/>
        </a:p>
      </dgm:t>
    </dgm:pt>
    <dgm:pt modelId="{A35B9F8F-EBD5-4D3E-9B70-36CB2FFEC3C3}" type="sibTrans" cxnId="{B24BD729-4AB1-4469-B7D7-6478162D2D12}">
      <dgm:prSet/>
      <dgm:spPr/>
      <dgm:t>
        <a:bodyPr/>
        <a:lstStyle/>
        <a:p>
          <a:endParaRPr lang="en-US"/>
        </a:p>
      </dgm:t>
    </dgm:pt>
    <dgm:pt modelId="{53FB3329-A00D-48BC-840A-E43FC05D9C53}">
      <dgm:prSet/>
      <dgm:spPr/>
      <dgm:t>
        <a:bodyPr/>
        <a:lstStyle/>
        <a:p>
          <a:pPr>
            <a:lnSpc>
              <a:spcPct val="100000"/>
            </a:lnSpc>
          </a:pPr>
          <a:r>
            <a:rPr lang="en-US"/>
            <a:t>The area is 923,768 km</a:t>
          </a:r>
          <a:r>
            <a:rPr lang="en-US">
              <a:latin typeface="Grandview Display"/>
            </a:rPr>
            <a:t> </a:t>
          </a:r>
          <a:endParaRPr lang="en-US"/>
        </a:p>
      </dgm:t>
    </dgm:pt>
    <dgm:pt modelId="{84C685BB-6CE9-4E52-85ED-824C871BEB44}" type="parTrans" cxnId="{783FF890-78D1-4657-9637-BA284E6043F3}">
      <dgm:prSet/>
      <dgm:spPr/>
      <dgm:t>
        <a:bodyPr/>
        <a:lstStyle/>
        <a:p>
          <a:endParaRPr lang="en-US"/>
        </a:p>
      </dgm:t>
    </dgm:pt>
    <dgm:pt modelId="{14B4DA77-3071-48EB-94C3-552E7BB3E8AD}" type="sibTrans" cxnId="{783FF890-78D1-4657-9637-BA284E6043F3}">
      <dgm:prSet/>
      <dgm:spPr/>
      <dgm:t>
        <a:bodyPr/>
        <a:lstStyle/>
        <a:p>
          <a:endParaRPr lang="en-US"/>
        </a:p>
      </dgm:t>
    </dgm:pt>
    <dgm:pt modelId="{E7103698-154D-441E-8B98-7172CA0F7126}">
      <dgm:prSet phldr="0"/>
      <dgm:spPr/>
      <dgm:t>
        <a:bodyPr/>
        <a:lstStyle/>
        <a:p>
          <a:pPr>
            <a:lnSpc>
              <a:spcPct val="100000"/>
            </a:lnSpc>
          </a:pPr>
          <a:r>
            <a:rPr lang="en-US">
              <a:latin typeface="Grandview Display"/>
            </a:rPr>
            <a:t>Its</a:t>
          </a:r>
          <a:r>
            <a:rPr lang="en-US"/>
            <a:t> currency is the Naira, and 2120 Naira is one pound.</a:t>
          </a:r>
          <a:endParaRPr lang="en-GB"/>
        </a:p>
      </dgm:t>
    </dgm:pt>
    <dgm:pt modelId="{B3C4C3A2-FCDD-4902-9784-8E3C93F9DC08}" type="parTrans" cxnId="{79590ACA-8BDD-4A45-8ACD-350A67E11F76}">
      <dgm:prSet/>
      <dgm:spPr/>
    </dgm:pt>
    <dgm:pt modelId="{1F737649-54ED-4820-8883-BA3ECF0D5667}" type="sibTrans" cxnId="{79590ACA-8BDD-4A45-8ACD-350A67E11F76}">
      <dgm:prSet/>
      <dgm:spPr/>
      <dgm:t>
        <a:bodyPr/>
        <a:lstStyle/>
        <a:p>
          <a:endParaRPr lang="en-GB"/>
        </a:p>
      </dgm:t>
    </dgm:pt>
    <dgm:pt modelId="{67648A2B-D183-4419-B21A-B16D7AF0E4EF}">
      <dgm:prSet phldr="0"/>
      <dgm:spPr/>
      <dgm:t>
        <a:bodyPr/>
        <a:lstStyle/>
        <a:p>
          <a:pPr>
            <a:lnSpc>
              <a:spcPct val="100000"/>
            </a:lnSpc>
          </a:pPr>
          <a:r>
            <a:rPr lang="en-US">
              <a:latin typeface="Grandview Display"/>
            </a:rPr>
            <a:t>It has the largest population as well at 232 million</a:t>
          </a:r>
        </a:p>
      </dgm:t>
    </dgm:pt>
    <dgm:pt modelId="{C6A9071C-1971-49E2-ADF7-E5F9346BFE9F}" type="parTrans" cxnId="{DBF2421B-D6B1-482A-9E59-4C7319EC71BD}">
      <dgm:prSet/>
      <dgm:spPr/>
    </dgm:pt>
    <dgm:pt modelId="{EFEB8FD3-FDF9-436D-AEAC-3C31B36392EA}" type="sibTrans" cxnId="{DBF2421B-D6B1-482A-9E59-4C7319EC71BD}">
      <dgm:prSet/>
      <dgm:spPr/>
      <dgm:t>
        <a:bodyPr/>
        <a:lstStyle/>
        <a:p>
          <a:endParaRPr lang="en-GB"/>
        </a:p>
      </dgm:t>
    </dgm:pt>
    <dgm:pt modelId="{7E786417-C7DD-44F9-8DD8-D26809B94F03}" type="pres">
      <dgm:prSet presAssocID="{66BD4206-3DD2-426C-9458-BD3A6084960E}" presName="root" presStyleCnt="0">
        <dgm:presLayoutVars>
          <dgm:dir/>
          <dgm:resizeHandles val="exact"/>
        </dgm:presLayoutVars>
      </dgm:prSet>
      <dgm:spPr/>
    </dgm:pt>
    <dgm:pt modelId="{47535506-17DE-4F25-8B32-7B2F96160FB9}" type="pres">
      <dgm:prSet presAssocID="{EDF47DF0-FF6B-4201-98A9-E05E6C06ACD2}" presName="compNode" presStyleCnt="0"/>
      <dgm:spPr/>
    </dgm:pt>
    <dgm:pt modelId="{4D626ECE-1810-47ED-851E-2A1998A5EB4C}" type="pres">
      <dgm:prSet presAssocID="{EDF47DF0-FF6B-4201-98A9-E05E6C06ACD2}"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ouse"/>
        </a:ext>
      </dgm:extLst>
    </dgm:pt>
    <dgm:pt modelId="{7DC3B2F7-C243-4BDA-879E-9948F1067874}" type="pres">
      <dgm:prSet presAssocID="{EDF47DF0-FF6B-4201-98A9-E05E6C06ACD2}" presName="spaceRect" presStyleCnt="0"/>
      <dgm:spPr/>
    </dgm:pt>
    <dgm:pt modelId="{DDB58483-6519-4EF9-AB85-BAAE76348636}" type="pres">
      <dgm:prSet presAssocID="{EDF47DF0-FF6B-4201-98A9-E05E6C06ACD2}" presName="textRect" presStyleLbl="revTx" presStyleIdx="0" presStyleCnt="6">
        <dgm:presLayoutVars>
          <dgm:chMax val="1"/>
          <dgm:chPref val="1"/>
        </dgm:presLayoutVars>
      </dgm:prSet>
      <dgm:spPr/>
    </dgm:pt>
    <dgm:pt modelId="{2200F72F-DDBD-459E-93BE-CB285459ACF0}" type="pres">
      <dgm:prSet presAssocID="{FFCDF4F6-0AA6-4673-B3EF-35E40EFB8015}" presName="sibTrans" presStyleCnt="0"/>
      <dgm:spPr/>
    </dgm:pt>
    <dgm:pt modelId="{76C24C7D-5166-4922-A733-387E99FE6299}" type="pres">
      <dgm:prSet presAssocID="{B455F82D-23F9-4F6D-A2CF-C3CED91E60B6}" presName="compNode" presStyleCnt="0"/>
      <dgm:spPr/>
    </dgm:pt>
    <dgm:pt modelId="{70371B46-16A1-48C9-961A-7DEEAE0319F9}" type="pres">
      <dgm:prSet presAssocID="{B455F82D-23F9-4F6D-A2CF-C3CED91E60B6}"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oins"/>
        </a:ext>
      </dgm:extLst>
    </dgm:pt>
    <dgm:pt modelId="{08C504EB-FF07-4C49-9E36-1B7D894F4F1F}" type="pres">
      <dgm:prSet presAssocID="{B455F82D-23F9-4F6D-A2CF-C3CED91E60B6}" presName="spaceRect" presStyleCnt="0"/>
      <dgm:spPr/>
    </dgm:pt>
    <dgm:pt modelId="{D3B8ADE3-F99C-41EB-B5A2-A2714F6CACAE}" type="pres">
      <dgm:prSet presAssocID="{B455F82D-23F9-4F6D-A2CF-C3CED91E60B6}" presName="textRect" presStyleLbl="revTx" presStyleIdx="1" presStyleCnt="6">
        <dgm:presLayoutVars>
          <dgm:chMax val="1"/>
          <dgm:chPref val="1"/>
        </dgm:presLayoutVars>
      </dgm:prSet>
      <dgm:spPr/>
    </dgm:pt>
    <dgm:pt modelId="{164FDEB2-F6C9-4943-B938-E813EA794767}" type="pres">
      <dgm:prSet presAssocID="{AD23907A-BB94-442C-A751-B3952CEA52CF}" presName="sibTrans" presStyleCnt="0"/>
      <dgm:spPr/>
    </dgm:pt>
    <dgm:pt modelId="{F295FDC0-812B-4380-AE14-FB295C3ACF6B}" type="pres">
      <dgm:prSet presAssocID="{67648A2B-D183-4419-B21A-B16D7AF0E4EF}" presName="compNode" presStyleCnt="0"/>
      <dgm:spPr/>
    </dgm:pt>
    <dgm:pt modelId="{EE568A5B-9C4E-4DF2-A46A-1AA12DC308F0}" type="pres">
      <dgm:prSet presAssocID="{67648A2B-D183-4419-B21A-B16D7AF0E4EF}"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ity"/>
        </a:ext>
      </dgm:extLst>
    </dgm:pt>
    <dgm:pt modelId="{5D4E2989-F43E-421D-8924-D3813555B7AF}" type="pres">
      <dgm:prSet presAssocID="{67648A2B-D183-4419-B21A-B16D7AF0E4EF}" presName="spaceRect" presStyleCnt="0"/>
      <dgm:spPr/>
    </dgm:pt>
    <dgm:pt modelId="{80088D41-088E-4823-A776-DD3B5DBB38E7}" type="pres">
      <dgm:prSet presAssocID="{67648A2B-D183-4419-B21A-B16D7AF0E4EF}" presName="textRect" presStyleLbl="revTx" presStyleIdx="2" presStyleCnt="6">
        <dgm:presLayoutVars>
          <dgm:chMax val="1"/>
          <dgm:chPref val="1"/>
        </dgm:presLayoutVars>
      </dgm:prSet>
      <dgm:spPr/>
    </dgm:pt>
    <dgm:pt modelId="{D63BD5F8-A032-434A-B806-BF87D3FC7A80}" type="pres">
      <dgm:prSet presAssocID="{EFEB8FD3-FDF9-436D-AEAC-3C31B36392EA}" presName="sibTrans" presStyleCnt="0"/>
      <dgm:spPr/>
    </dgm:pt>
    <dgm:pt modelId="{0B560ED1-AF3D-4B40-82D3-649FBEA43CE1}" type="pres">
      <dgm:prSet presAssocID="{E7103698-154D-441E-8B98-7172CA0F7126}" presName="compNode" presStyleCnt="0"/>
      <dgm:spPr/>
    </dgm:pt>
    <dgm:pt modelId="{C21FECC2-9A9F-42C3-8BC8-6CAB6EAB198F}" type="pres">
      <dgm:prSet presAssocID="{E7103698-154D-441E-8B98-7172CA0F7126}"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Marker"/>
        </a:ext>
      </dgm:extLst>
    </dgm:pt>
    <dgm:pt modelId="{F939FDC6-4847-42F5-A51E-F0A263341EDF}" type="pres">
      <dgm:prSet presAssocID="{E7103698-154D-441E-8B98-7172CA0F7126}" presName="spaceRect" presStyleCnt="0"/>
      <dgm:spPr/>
    </dgm:pt>
    <dgm:pt modelId="{AA64393E-6B0E-4BD9-A5AC-7B284DC32FA5}" type="pres">
      <dgm:prSet presAssocID="{E7103698-154D-441E-8B98-7172CA0F7126}" presName="textRect" presStyleLbl="revTx" presStyleIdx="3" presStyleCnt="6">
        <dgm:presLayoutVars>
          <dgm:chMax val="1"/>
          <dgm:chPref val="1"/>
        </dgm:presLayoutVars>
      </dgm:prSet>
      <dgm:spPr/>
    </dgm:pt>
    <dgm:pt modelId="{48731A5E-99CE-4BA8-8C93-765DA0AF3453}" type="pres">
      <dgm:prSet presAssocID="{1F737649-54ED-4820-8883-BA3ECF0D5667}" presName="sibTrans" presStyleCnt="0"/>
      <dgm:spPr/>
    </dgm:pt>
    <dgm:pt modelId="{815A4A2E-240F-4CF1-BB6C-BB2D161AAE3C}" type="pres">
      <dgm:prSet presAssocID="{5031454D-2493-4279-A042-3759D98F3DA7}" presName="compNode" presStyleCnt="0"/>
      <dgm:spPr/>
    </dgm:pt>
    <dgm:pt modelId="{A44D7E4A-E596-48A8-855A-EC1686349419}" type="pres">
      <dgm:prSet presAssocID="{5031454D-2493-4279-A042-3759D98F3DA7}"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Pound"/>
        </a:ext>
      </dgm:extLst>
    </dgm:pt>
    <dgm:pt modelId="{2FBBB0A0-0A2A-4BF4-9E8D-561CBAD66682}" type="pres">
      <dgm:prSet presAssocID="{5031454D-2493-4279-A042-3759D98F3DA7}" presName="spaceRect" presStyleCnt="0"/>
      <dgm:spPr/>
    </dgm:pt>
    <dgm:pt modelId="{001F88C4-19B6-49F2-AF68-AD1E1A2D5B4E}" type="pres">
      <dgm:prSet presAssocID="{5031454D-2493-4279-A042-3759D98F3DA7}" presName="textRect" presStyleLbl="revTx" presStyleIdx="4" presStyleCnt="6">
        <dgm:presLayoutVars>
          <dgm:chMax val="1"/>
          <dgm:chPref val="1"/>
        </dgm:presLayoutVars>
      </dgm:prSet>
      <dgm:spPr/>
    </dgm:pt>
    <dgm:pt modelId="{BB30E9E7-471B-4578-AC2D-B02DB0E485EF}" type="pres">
      <dgm:prSet presAssocID="{A35B9F8F-EBD5-4D3E-9B70-36CB2FFEC3C3}" presName="sibTrans" presStyleCnt="0"/>
      <dgm:spPr/>
    </dgm:pt>
    <dgm:pt modelId="{4386FFE0-7C1C-4D0F-B34E-EEA1D5C252CA}" type="pres">
      <dgm:prSet presAssocID="{53FB3329-A00D-48BC-840A-E43FC05D9C53}" presName="compNode" presStyleCnt="0"/>
      <dgm:spPr/>
    </dgm:pt>
    <dgm:pt modelId="{E9C8D4B9-6B50-4CE2-BC88-FDAEC48599FE}" type="pres">
      <dgm:prSet presAssocID="{53FB3329-A00D-48BC-840A-E43FC05D9C53}"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Group"/>
        </a:ext>
      </dgm:extLst>
    </dgm:pt>
    <dgm:pt modelId="{DDEA0CAD-A6A9-4A54-A2EA-4C67DC9ACC74}" type="pres">
      <dgm:prSet presAssocID="{53FB3329-A00D-48BC-840A-E43FC05D9C53}" presName="spaceRect" presStyleCnt="0"/>
      <dgm:spPr/>
    </dgm:pt>
    <dgm:pt modelId="{9CEA6520-E4D3-4F60-95FF-AEB8F0B3F637}" type="pres">
      <dgm:prSet presAssocID="{53FB3329-A00D-48BC-840A-E43FC05D9C53}" presName="textRect" presStyleLbl="revTx" presStyleIdx="5" presStyleCnt="6">
        <dgm:presLayoutVars>
          <dgm:chMax val="1"/>
          <dgm:chPref val="1"/>
        </dgm:presLayoutVars>
      </dgm:prSet>
      <dgm:spPr/>
    </dgm:pt>
  </dgm:ptLst>
  <dgm:cxnLst>
    <dgm:cxn modelId="{AA22810A-15D6-9C4D-813C-8084AACBB90E}" type="presOf" srcId="{67648A2B-D183-4419-B21A-B16D7AF0E4EF}" destId="{80088D41-088E-4823-A776-DD3B5DBB38E7}" srcOrd="0" destOrd="0" presId="urn:microsoft.com/office/officeart/2018/2/layout/IconLabelList"/>
    <dgm:cxn modelId="{DBF2421B-D6B1-482A-9E59-4C7319EC71BD}" srcId="{66BD4206-3DD2-426C-9458-BD3A6084960E}" destId="{67648A2B-D183-4419-B21A-B16D7AF0E4EF}" srcOrd="2" destOrd="0" parTransId="{C6A9071C-1971-49E2-ADF7-E5F9346BFE9F}" sibTransId="{EFEB8FD3-FDF9-436D-AEAC-3C31B36392EA}"/>
    <dgm:cxn modelId="{B24BD729-4AB1-4469-B7D7-6478162D2D12}" srcId="{66BD4206-3DD2-426C-9458-BD3A6084960E}" destId="{5031454D-2493-4279-A042-3759D98F3DA7}" srcOrd="4" destOrd="0" parTransId="{A0F6A2AD-9C89-4ED1-82BF-BC1478DAAD53}" sibTransId="{A35B9F8F-EBD5-4D3E-9B70-36CB2FFEC3C3}"/>
    <dgm:cxn modelId="{A1CCE852-4712-B942-9AD4-1855B1F12991}" type="presOf" srcId="{5031454D-2493-4279-A042-3759D98F3DA7}" destId="{001F88C4-19B6-49F2-AF68-AD1E1A2D5B4E}" srcOrd="0" destOrd="0" presId="urn:microsoft.com/office/officeart/2018/2/layout/IconLabelList"/>
    <dgm:cxn modelId="{CBC4605C-9DC9-4C41-8CF7-27167E5DB2A5}" type="presOf" srcId="{B455F82D-23F9-4F6D-A2CF-C3CED91E60B6}" destId="{D3B8ADE3-F99C-41EB-B5A2-A2714F6CACAE}" srcOrd="0" destOrd="0" presId="urn:microsoft.com/office/officeart/2018/2/layout/IconLabelList"/>
    <dgm:cxn modelId="{888D1867-17E1-49B0-92F6-21D208AFB93F}" srcId="{66BD4206-3DD2-426C-9458-BD3A6084960E}" destId="{EDF47DF0-FF6B-4201-98A9-E05E6C06ACD2}" srcOrd="0" destOrd="0" parTransId="{1B50D3AB-C0B2-4303-8593-34CBA3D506B7}" sibTransId="{FFCDF4F6-0AA6-4673-B3EF-35E40EFB8015}"/>
    <dgm:cxn modelId="{2EC7007F-6ACA-6C49-9FAE-57C7244ED737}" type="presOf" srcId="{53FB3329-A00D-48BC-840A-E43FC05D9C53}" destId="{9CEA6520-E4D3-4F60-95FF-AEB8F0B3F637}" srcOrd="0" destOrd="0" presId="urn:microsoft.com/office/officeart/2018/2/layout/IconLabelList"/>
    <dgm:cxn modelId="{783FF890-78D1-4657-9637-BA284E6043F3}" srcId="{66BD4206-3DD2-426C-9458-BD3A6084960E}" destId="{53FB3329-A00D-48BC-840A-E43FC05D9C53}" srcOrd="5" destOrd="0" parTransId="{84C685BB-6CE9-4E52-85ED-824C871BEB44}" sibTransId="{14B4DA77-3071-48EB-94C3-552E7BB3E8AD}"/>
    <dgm:cxn modelId="{A14241B3-5751-6045-9786-A7EDDE48CA08}" type="presOf" srcId="{E7103698-154D-441E-8B98-7172CA0F7126}" destId="{AA64393E-6B0E-4BD9-A5AC-7B284DC32FA5}" srcOrd="0" destOrd="0" presId="urn:microsoft.com/office/officeart/2018/2/layout/IconLabelList"/>
    <dgm:cxn modelId="{AB2988B8-BE62-1D45-9988-B3ADC8064059}" type="presOf" srcId="{66BD4206-3DD2-426C-9458-BD3A6084960E}" destId="{7E786417-C7DD-44F9-8DD8-D26809B94F03}" srcOrd="0" destOrd="0" presId="urn:microsoft.com/office/officeart/2018/2/layout/IconLabelList"/>
    <dgm:cxn modelId="{79590ACA-8BDD-4A45-8ACD-350A67E11F76}" srcId="{66BD4206-3DD2-426C-9458-BD3A6084960E}" destId="{E7103698-154D-441E-8B98-7172CA0F7126}" srcOrd="3" destOrd="0" parTransId="{B3C4C3A2-FCDD-4902-9784-8E3C93F9DC08}" sibTransId="{1F737649-54ED-4820-8883-BA3ECF0D5667}"/>
    <dgm:cxn modelId="{62F8BECA-2F6A-4E53-97DE-6A24F6058DF6}" srcId="{66BD4206-3DD2-426C-9458-BD3A6084960E}" destId="{B455F82D-23F9-4F6D-A2CF-C3CED91E60B6}" srcOrd="1" destOrd="0" parTransId="{D2020949-6609-4D28-BE53-372D4D0A10E3}" sibTransId="{AD23907A-BB94-442C-A751-B3952CEA52CF}"/>
    <dgm:cxn modelId="{1E9FD9E0-7614-8F4D-B775-339D54E598E8}" type="presOf" srcId="{EDF47DF0-FF6B-4201-98A9-E05E6C06ACD2}" destId="{DDB58483-6519-4EF9-AB85-BAAE76348636}" srcOrd="0" destOrd="0" presId="urn:microsoft.com/office/officeart/2018/2/layout/IconLabelList"/>
    <dgm:cxn modelId="{1AE08370-6BE3-F94B-B08F-8F08DFC2CAD8}" type="presParOf" srcId="{7E786417-C7DD-44F9-8DD8-D26809B94F03}" destId="{47535506-17DE-4F25-8B32-7B2F96160FB9}" srcOrd="0" destOrd="0" presId="urn:microsoft.com/office/officeart/2018/2/layout/IconLabelList"/>
    <dgm:cxn modelId="{1A941F2B-3E08-CB4C-AFEC-11723B15520D}" type="presParOf" srcId="{47535506-17DE-4F25-8B32-7B2F96160FB9}" destId="{4D626ECE-1810-47ED-851E-2A1998A5EB4C}" srcOrd="0" destOrd="0" presId="urn:microsoft.com/office/officeart/2018/2/layout/IconLabelList"/>
    <dgm:cxn modelId="{E25EF54C-E880-924C-BA7B-502ADBD2A7AF}" type="presParOf" srcId="{47535506-17DE-4F25-8B32-7B2F96160FB9}" destId="{7DC3B2F7-C243-4BDA-879E-9948F1067874}" srcOrd="1" destOrd="0" presId="urn:microsoft.com/office/officeart/2018/2/layout/IconLabelList"/>
    <dgm:cxn modelId="{E1286C42-606A-884C-9F0D-0558C8DEC38B}" type="presParOf" srcId="{47535506-17DE-4F25-8B32-7B2F96160FB9}" destId="{DDB58483-6519-4EF9-AB85-BAAE76348636}" srcOrd="2" destOrd="0" presId="urn:microsoft.com/office/officeart/2018/2/layout/IconLabelList"/>
    <dgm:cxn modelId="{4C72D35F-00B0-7548-BD91-B03B2018A8A0}" type="presParOf" srcId="{7E786417-C7DD-44F9-8DD8-D26809B94F03}" destId="{2200F72F-DDBD-459E-93BE-CB285459ACF0}" srcOrd="1" destOrd="0" presId="urn:microsoft.com/office/officeart/2018/2/layout/IconLabelList"/>
    <dgm:cxn modelId="{740B4C8F-4E95-5D43-BD7C-ACD48616C203}" type="presParOf" srcId="{7E786417-C7DD-44F9-8DD8-D26809B94F03}" destId="{76C24C7D-5166-4922-A733-387E99FE6299}" srcOrd="2" destOrd="0" presId="urn:microsoft.com/office/officeart/2018/2/layout/IconLabelList"/>
    <dgm:cxn modelId="{F0B03083-01D3-6242-8541-F432D6FE3007}" type="presParOf" srcId="{76C24C7D-5166-4922-A733-387E99FE6299}" destId="{70371B46-16A1-48C9-961A-7DEEAE0319F9}" srcOrd="0" destOrd="0" presId="urn:microsoft.com/office/officeart/2018/2/layout/IconLabelList"/>
    <dgm:cxn modelId="{CA97F831-8899-F447-B4FF-B71694DDC13C}" type="presParOf" srcId="{76C24C7D-5166-4922-A733-387E99FE6299}" destId="{08C504EB-FF07-4C49-9E36-1B7D894F4F1F}" srcOrd="1" destOrd="0" presId="urn:microsoft.com/office/officeart/2018/2/layout/IconLabelList"/>
    <dgm:cxn modelId="{48809C1B-63B7-3F40-80D2-D8D517A87B7A}" type="presParOf" srcId="{76C24C7D-5166-4922-A733-387E99FE6299}" destId="{D3B8ADE3-F99C-41EB-B5A2-A2714F6CACAE}" srcOrd="2" destOrd="0" presId="urn:microsoft.com/office/officeart/2018/2/layout/IconLabelList"/>
    <dgm:cxn modelId="{FD0548C7-833B-E04F-8314-A8F696F31FB6}" type="presParOf" srcId="{7E786417-C7DD-44F9-8DD8-D26809B94F03}" destId="{164FDEB2-F6C9-4943-B938-E813EA794767}" srcOrd="3" destOrd="0" presId="urn:microsoft.com/office/officeart/2018/2/layout/IconLabelList"/>
    <dgm:cxn modelId="{1C404E8D-63A8-B144-9C20-3C54A7693B7B}" type="presParOf" srcId="{7E786417-C7DD-44F9-8DD8-D26809B94F03}" destId="{F295FDC0-812B-4380-AE14-FB295C3ACF6B}" srcOrd="4" destOrd="0" presId="urn:microsoft.com/office/officeart/2018/2/layout/IconLabelList"/>
    <dgm:cxn modelId="{1AC1F279-6AD9-6047-AC36-9A09512D77CD}" type="presParOf" srcId="{F295FDC0-812B-4380-AE14-FB295C3ACF6B}" destId="{EE568A5B-9C4E-4DF2-A46A-1AA12DC308F0}" srcOrd="0" destOrd="0" presId="urn:microsoft.com/office/officeart/2018/2/layout/IconLabelList"/>
    <dgm:cxn modelId="{6027D9FD-8A00-0E40-9E3C-F1E6793B51E5}" type="presParOf" srcId="{F295FDC0-812B-4380-AE14-FB295C3ACF6B}" destId="{5D4E2989-F43E-421D-8924-D3813555B7AF}" srcOrd="1" destOrd="0" presId="urn:microsoft.com/office/officeart/2018/2/layout/IconLabelList"/>
    <dgm:cxn modelId="{7659922D-CD89-5542-A0AF-695B6F014FC8}" type="presParOf" srcId="{F295FDC0-812B-4380-AE14-FB295C3ACF6B}" destId="{80088D41-088E-4823-A776-DD3B5DBB38E7}" srcOrd="2" destOrd="0" presId="urn:microsoft.com/office/officeart/2018/2/layout/IconLabelList"/>
    <dgm:cxn modelId="{9FA1D2AB-52F5-494F-BA95-1C20C9311FF3}" type="presParOf" srcId="{7E786417-C7DD-44F9-8DD8-D26809B94F03}" destId="{D63BD5F8-A032-434A-B806-BF87D3FC7A80}" srcOrd="5" destOrd="0" presId="urn:microsoft.com/office/officeart/2018/2/layout/IconLabelList"/>
    <dgm:cxn modelId="{5016A5FA-555A-2D4E-9A2A-4632CDF7F9C5}" type="presParOf" srcId="{7E786417-C7DD-44F9-8DD8-D26809B94F03}" destId="{0B560ED1-AF3D-4B40-82D3-649FBEA43CE1}" srcOrd="6" destOrd="0" presId="urn:microsoft.com/office/officeart/2018/2/layout/IconLabelList"/>
    <dgm:cxn modelId="{4A9B13A9-D33C-0041-B03B-980486E9D26D}" type="presParOf" srcId="{0B560ED1-AF3D-4B40-82D3-649FBEA43CE1}" destId="{C21FECC2-9A9F-42C3-8BC8-6CAB6EAB198F}" srcOrd="0" destOrd="0" presId="urn:microsoft.com/office/officeart/2018/2/layout/IconLabelList"/>
    <dgm:cxn modelId="{034B4C5C-B435-7345-AB44-963C94BC9C44}" type="presParOf" srcId="{0B560ED1-AF3D-4B40-82D3-649FBEA43CE1}" destId="{F939FDC6-4847-42F5-A51E-F0A263341EDF}" srcOrd="1" destOrd="0" presId="urn:microsoft.com/office/officeart/2018/2/layout/IconLabelList"/>
    <dgm:cxn modelId="{473563F2-3368-0B46-8168-EA5E922630E5}" type="presParOf" srcId="{0B560ED1-AF3D-4B40-82D3-649FBEA43CE1}" destId="{AA64393E-6B0E-4BD9-A5AC-7B284DC32FA5}" srcOrd="2" destOrd="0" presId="urn:microsoft.com/office/officeart/2018/2/layout/IconLabelList"/>
    <dgm:cxn modelId="{5138CF29-F15C-3C4B-B692-73FF8EC9C18A}" type="presParOf" srcId="{7E786417-C7DD-44F9-8DD8-D26809B94F03}" destId="{48731A5E-99CE-4BA8-8C93-765DA0AF3453}" srcOrd="7" destOrd="0" presId="urn:microsoft.com/office/officeart/2018/2/layout/IconLabelList"/>
    <dgm:cxn modelId="{6DF76309-91F8-D04C-AC6B-EFE6BBA23C3A}" type="presParOf" srcId="{7E786417-C7DD-44F9-8DD8-D26809B94F03}" destId="{815A4A2E-240F-4CF1-BB6C-BB2D161AAE3C}" srcOrd="8" destOrd="0" presId="urn:microsoft.com/office/officeart/2018/2/layout/IconLabelList"/>
    <dgm:cxn modelId="{40E0BC5B-0743-254C-89DB-C8CB3B0B2A8F}" type="presParOf" srcId="{815A4A2E-240F-4CF1-BB6C-BB2D161AAE3C}" destId="{A44D7E4A-E596-48A8-855A-EC1686349419}" srcOrd="0" destOrd="0" presId="urn:microsoft.com/office/officeart/2018/2/layout/IconLabelList"/>
    <dgm:cxn modelId="{5113958E-42AE-FC49-804F-FA9744D1ED0E}" type="presParOf" srcId="{815A4A2E-240F-4CF1-BB6C-BB2D161AAE3C}" destId="{2FBBB0A0-0A2A-4BF4-9E8D-561CBAD66682}" srcOrd="1" destOrd="0" presId="urn:microsoft.com/office/officeart/2018/2/layout/IconLabelList"/>
    <dgm:cxn modelId="{AE6325A5-E2EB-C147-9D39-A240D61633DD}" type="presParOf" srcId="{815A4A2E-240F-4CF1-BB6C-BB2D161AAE3C}" destId="{001F88C4-19B6-49F2-AF68-AD1E1A2D5B4E}" srcOrd="2" destOrd="0" presId="urn:microsoft.com/office/officeart/2018/2/layout/IconLabelList"/>
    <dgm:cxn modelId="{4864ED25-2553-6B44-9BCD-DFBD5D0D51FA}" type="presParOf" srcId="{7E786417-C7DD-44F9-8DD8-D26809B94F03}" destId="{BB30E9E7-471B-4578-AC2D-B02DB0E485EF}" srcOrd="9" destOrd="0" presId="urn:microsoft.com/office/officeart/2018/2/layout/IconLabelList"/>
    <dgm:cxn modelId="{D81EE23C-DEC6-0841-ABB9-64F3F33D4D3B}" type="presParOf" srcId="{7E786417-C7DD-44F9-8DD8-D26809B94F03}" destId="{4386FFE0-7C1C-4D0F-B34E-EEA1D5C252CA}" srcOrd="10" destOrd="0" presId="urn:microsoft.com/office/officeart/2018/2/layout/IconLabelList"/>
    <dgm:cxn modelId="{0A8E04CF-4705-EA4D-BF0E-2DCF36E7F535}" type="presParOf" srcId="{4386FFE0-7C1C-4D0F-B34E-EEA1D5C252CA}" destId="{E9C8D4B9-6B50-4CE2-BC88-FDAEC48599FE}" srcOrd="0" destOrd="0" presId="urn:microsoft.com/office/officeart/2018/2/layout/IconLabelList"/>
    <dgm:cxn modelId="{92BE88AC-4BC2-9D4D-8FDA-28D51D5CFFF6}" type="presParOf" srcId="{4386FFE0-7C1C-4D0F-B34E-EEA1D5C252CA}" destId="{DDEA0CAD-A6A9-4A54-A2EA-4C67DC9ACC74}" srcOrd="1" destOrd="0" presId="urn:microsoft.com/office/officeart/2018/2/layout/IconLabelList"/>
    <dgm:cxn modelId="{49D98C74-0D58-CD4E-BAA3-D2E659F830A6}" type="presParOf" srcId="{4386FFE0-7C1C-4D0F-B34E-EEA1D5C252CA}" destId="{9CEA6520-E4D3-4F60-95FF-AEB8F0B3F637}"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CAA6E21-EF5B-4608-B325-E2147AE0C466}" type="doc">
      <dgm:prSet loTypeId="urn:microsoft.com/office/officeart/2005/8/layout/hierarchy1" loCatId="hierarchy" qsTypeId="urn:microsoft.com/office/officeart/2005/8/quickstyle/simple1" qsCatId="simple" csTypeId="urn:microsoft.com/office/officeart/2005/8/colors/accent1_2" csCatId="accent1"/>
      <dgm:spPr/>
      <dgm:t>
        <a:bodyPr/>
        <a:lstStyle/>
        <a:p>
          <a:endParaRPr lang="en-US"/>
        </a:p>
      </dgm:t>
    </dgm:pt>
    <dgm:pt modelId="{505395AA-918A-4B1A-B2CB-3D78AA8BE420}">
      <dgm:prSet/>
      <dgm:spPr/>
      <dgm:t>
        <a:bodyPr/>
        <a:lstStyle/>
        <a:p>
          <a:r>
            <a:rPr lang="en-GB"/>
            <a:t>Nigeria is home to many vast landscapes. Here are some of them:</a:t>
          </a:r>
          <a:endParaRPr lang="en-US"/>
        </a:p>
      </dgm:t>
    </dgm:pt>
    <dgm:pt modelId="{5C7B04E4-E727-4EA7-BBEF-F7016A6EAB41}" type="parTrans" cxnId="{FDE4C8DA-99C7-42C7-A3A0-73F64E20970B}">
      <dgm:prSet/>
      <dgm:spPr/>
      <dgm:t>
        <a:bodyPr/>
        <a:lstStyle/>
        <a:p>
          <a:endParaRPr lang="en-US"/>
        </a:p>
      </dgm:t>
    </dgm:pt>
    <dgm:pt modelId="{57ABDAB5-585D-4188-B91D-B0E16F2D604E}" type="sibTrans" cxnId="{FDE4C8DA-99C7-42C7-A3A0-73F64E20970B}">
      <dgm:prSet/>
      <dgm:spPr/>
      <dgm:t>
        <a:bodyPr/>
        <a:lstStyle/>
        <a:p>
          <a:endParaRPr lang="en-US"/>
        </a:p>
      </dgm:t>
    </dgm:pt>
    <dgm:pt modelId="{75F552ED-FBA4-4F5B-9B64-2DDDC45BCE35}">
      <dgm:prSet/>
      <dgm:spPr/>
      <dgm:t>
        <a:bodyPr/>
        <a:lstStyle/>
        <a:p>
          <a:r>
            <a:rPr lang="en-GB"/>
            <a:t>Nigeria boasts a varied landscape, ranging from tropical rainforests in the south to semi-desert regions in the north. The country is known for extensive river systems, including the Niger River and its extensive delta, one of the largest in the world. It also features plains, savannas, and mountainous areas.</a:t>
          </a:r>
          <a:endParaRPr lang="en-US"/>
        </a:p>
      </dgm:t>
    </dgm:pt>
    <dgm:pt modelId="{F5F831D4-5EF1-484B-AC05-C28FB1FA2015}" type="parTrans" cxnId="{4E595320-D1FE-4EEA-9430-D51D333FA0F1}">
      <dgm:prSet/>
      <dgm:spPr/>
      <dgm:t>
        <a:bodyPr/>
        <a:lstStyle/>
        <a:p>
          <a:endParaRPr lang="en-US"/>
        </a:p>
      </dgm:t>
    </dgm:pt>
    <dgm:pt modelId="{A384C672-A283-46A2-B326-F61E1E54AC46}" type="sibTrans" cxnId="{4E595320-D1FE-4EEA-9430-D51D333FA0F1}">
      <dgm:prSet/>
      <dgm:spPr/>
      <dgm:t>
        <a:bodyPr/>
        <a:lstStyle/>
        <a:p>
          <a:endParaRPr lang="en-US"/>
        </a:p>
      </dgm:t>
    </dgm:pt>
    <dgm:pt modelId="{F3F1B898-3A9A-4365-95B6-5CEDC8663367}" type="pres">
      <dgm:prSet presAssocID="{CCAA6E21-EF5B-4608-B325-E2147AE0C466}" presName="hierChild1" presStyleCnt="0">
        <dgm:presLayoutVars>
          <dgm:chPref val="1"/>
          <dgm:dir/>
          <dgm:animOne val="branch"/>
          <dgm:animLvl val="lvl"/>
          <dgm:resizeHandles/>
        </dgm:presLayoutVars>
      </dgm:prSet>
      <dgm:spPr/>
    </dgm:pt>
    <dgm:pt modelId="{FD04C568-336F-4FDC-BB32-1BC169A4E6AF}" type="pres">
      <dgm:prSet presAssocID="{505395AA-918A-4B1A-B2CB-3D78AA8BE420}" presName="hierRoot1" presStyleCnt="0"/>
      <dgm:spPr/>
    </dgm:pt>
    <dgm:pt modelId="{D5A97FD5-9909-434B-98A1-0728317B606A}" type="pres">
      <dgm:prSet presAssocID="{505395AA-918A-4B1A-B2CB-3D78AA8BE420}" presName="composite" presStyleCnt="0"/>
      <dgm:spPr/>
    </dgm:pt>
    <dgm:pt modelId="{631705BF-32B3-4DA2-85A5-CDFDEF6F750B}" type="pres">
      <dgm:prSet presAssocID="{505395AA-918A-4B1A-B2CB-3D78AA8BE420}" presName="background" presStyleLbl="node0" presStyleIdx="0" presStyleCnt="2"/>
      <dgm:spPr/>
    </dgm:pt>
    <dgm:pt modelId="{0ABBAF2A-C5FA-4E1C-AF53-14DC6BB35A36}" type="pres">
      <dgm:prSet presAssocID="{505395AA-918A-4B1A-B2CB-3D78AA8BE420}" presName="text" presStyleLbl="fgAcc0" presStyleIdx="0" presStyleCnt="2">
        <dgm:presLayoutVars>
          <dgm:chPref val="3"/>
        </dgm:presLayoutVars>
      </dgm:prSet>
      <dgm:spPr/>
    </dgm:pt>
    <dgm:pt modelId="{78AE7A2A-98F6-4E8A-9781-5D23E1B989D9}" type="pres">
      <dgm:prSet presAssocID="{505395AA-918A-4B1A-B2CB-3D78AA8BE420}" presName="hierChild2" presStyleCnt="0"/>
      <dgm:spPr/>
    </dgm:pt>
    <dgm:pt modelId="{B5D5FCC8-8E6E-46E7-97E3-4804A46460F2}" type="pres">
      <dgm:prSet presAssocID="{75F552ED-FBA4-4F5B-9B64-2DDDC45BCE35}" presName="hierRoot1" presStyleCnt="0"/>
      <dgm:spPr/>
    </dgm:pt>
    <dgm:pt modelId="{B7BAE9EB-9AA0-4688-BB74-A33F962F4A93}" type="pres">
      <dgm:prSet presAssocID="{75F552ED-FBA4-4F5B-9B64-2DDDC45BCE35}" presName="composite" presStyleCnt="0"/>
      <dgm:spPr/>
    </dgm:pt>
    <dgm:pt modelId="{1789E200-D511-492A-AFD1-25FC4C822186}" type="pres">
      <dgm:prSet presAssocID="{75F552ED-FBA4-4F5B-9B64-2DDDC45BCE35}" presName="background" presStyleLbl="node0" presStyleIdx="1" presStyleCnt="2"/>
      <dgm:spPr/>
    </dgm:pt>
    <dgm:pt modelId="{5318619F-F101-4AAF-99D6-BA99042E5BC9}" type="pres">
      <dgm:prSet presAssocID="{75F552ED-FBA4-4F5B-9B64-2DDDC45BCE35}" presName="text" presStyleLbl="fgAcc0" presStyleIdx="1" presStyleCnt="2">
        <dgm:presLayoutVars>
          <dgm:chPref val="3"/>
        </dgm:presLayoutVars>
      </dgm:prSet>
      <dgm:spPr/>
    </dgm:pt>
    <dgm:pt modelId="{D5D9F6BD-8089-4DDF-B121-D15B6F30E2DA}" type="pres">
      <dgm:prSet presAssocID="{75F552ED-FBA4-4F5B-9B64-2DDDC45BCE35}" presName="hierChild2" presStyleCnt="0"/>
      <dgm:spPr/>
    </dgm:pt>
  </dgm:ptLst>
  <dgm:cxnLst>
    <dgm:cxn modelId="{4E595320-D1FE-4EEA-9430-D51D333FA0F1}" srcId="{CCAA6E21-EF5B-4608-B325-E2147AE0C466}" destId="{75F552ED-FBA4-4F5B-9B64-2DDDC45BCE35}" srcOrd="1" destOrd="0" parTransId="{F5F831D4-5EF1-484B-AC05-C28FB1FA2015}" sibTransId="{A384C672-A283-46A2-B326-F61E1E54AC46}"/>
    <dgm:cxn modelId="{34D40223-BA44-4C97-859D-3AF6E931BE2B}" type="presOf" srcId="{505395AA-918A-4B1A-B2CB-3D78AA8BE420}" destId="{0ABBAF2A-C5FA-4E1C-AF53-14DC6BB35A36}" srcOrd="0" destOrd="0" presId="urn:microsoft.com/office/officeart/2005/8/layout/hierarchy1"/>
    <dgm:cxn modelId="{47444656-251E-4FBD-AD5B-EA42154AD906}" type="presOf" srcId="{CCAA6E21-EF5B-4608-B325-E2147AE0C466}" destId="{F3F1B898-3A9A-4365-95B6-5CEDC8663367}" srcOrd="0" destOrd="0" presId="urn:microsoft.com/office/officeart/2005/8/layout/hierarchy1"/>
    <dgm:cxn modelId="{6E61B4A8-3B4A-4340-AFC8-727E5857FD15}" type="presOf" srcId="{75F552ED-FBA4-4F5B-9B64-2DDDC45BCE35}" destId="{5318619F-F101-4AAF-99D6-BA99042E5BC9}" srcOrd="0" destOrd="0" presId="urn:microsoft.com/office/officeart/2005/8/layout/hierarchy1"/>
    <dgm:cxn modelId="{FDE4C8DA-99C7-42C7-A3A0-73F64E20970B}" srcId="{CCAA6E21-EF5B-4608-B325-E2147AE0C466}" destId="{505395AA-918A-4B1A-B2CB-3D78AA8BE420}" srcOrd="0" destOrd="0" parTransId="{5C7B04E4-E727-4EA7-BBEF-F7016A6EAB41}" sibTransId="{57ABDAB5-585D-4188-B91D-B0E16F2D604E}"/>
    <dgm:cxn modelId="{2C7CFA24-1C52-4B4B-9FED-67164F5CF3DB}" type="presParOf" srcId="{F3F1B898-3A9A-4365-95B6-5CEDC8663367}" destId="{FD04C568-336F-4FDC-BB32-1BC169A4E6AF}" srcOrd="0" destOrd="0" presId="urn:microsoft.com/office/officeart/2005/8/layout/hierarchy1"/>
    <dgm:cxn modelId="{AEEB3726-F7BB-47DD-863D-0A3CF3A14D1D}" type="presParOf" srcId="{FD04C568-336F-4FDC-BB32-1BC169A4E6AF}" destId="{D5A97FD5-9909-434B-98A1-0728317B606A}" srcOrd="0" destOrd="0" presId="urn:microsoft.com/office/officeart/2005/8/layout/hierarchy1"/>
    <dgm:cxn modelId="{33B4FEB2-157E-42CB-BBD7-577D864920B3}" type="presParOf" srcId="{D5A97FD5-9909-434B-98A1-0728317B606A}" destId="{631705BF-32B3-4DA2-85A5-CDFDEF6F750B}" srcOrd="0" destOrd="0" presId="urn:microsoft.com/office/officeart/2005/8/layout/hierarchy1"/>
    <dgm:cxn modelId="{7ACF77D4-99A9-4ACB-BDE4-C4D330E14C5B}" type="presParOf" srcId="{D5A97FD5-9909-434B-98A1-0728317B606A}" destId="{0ABBAF2A-C5FA-4E1C-AF53-14DC6BB35A36}" srcOrd="1" destOrd="0" presId="urn:microsoft.com/office/officeart/2005/8/layout/hierarchy1"/>
    <dgm:cxn modelId="{3F91A3DF-40C1-47E6-AD0F-B64E5C919FAC}" type="presParOf" srcId="{FD04C568-336F-4FDC-BB32-1BC169A4E6AF}" destId="{78AE7A2A-98F6-4E8A-9781-5D23E1B989D9}" srcOrd="1" destOrd="0" presId="urn:microsoft.com/office/officeart/2005/8/layout/hierarchy1"/>
    <dgm:cxn modelId="{EE8B584A-2B38-4BA1-AEC3-1EB97F2604DF}" type="presParOf" srcId="{F3F1B898-3A9A-4365-95B6-5CEDC8663367}" destId="{B5D5FCC8-8E6E-46E7-97E3-4804A46460F2}" srcOrd="1" destOrd="0" presId="urn:microsoft.com/office/officeart/2005/8/layout/hierarchy1"/>
    <dgm:cxn modelId="{63F2D537-DFD8-4615-9571-7625258E515D}" type="presParOf" srcId="{B5D5FCC8-8E6E-46E7-97E3-4804A46460F2}" destId="{B7BAE9EB-9AA0-4688-BB74-A33F962F4A93}" srcOrd="0" destOrd="0" presId="urn:microsoft.com/office/officeart/2005/8/layout/hierarchy1"/>
    <dgm:cxn modelId="{4EFB0705-F165-46EC-8CFB-B9DEE8E5DFF5}" type="presParOf" srcId="{B7BAE9EB-9AA0-4688-BB74-A33F962F4A93}" destId="{1789E200-D511-492A-AFD1-25FC4C822186}" srcOrd="0" destOrd="0" presId="urn:microsoft.com/office/officeart/2005/8/layout/hierarchy1"/>
    <dgm:cxn modelId="{4EC5FF64-C2BC-4FA1-95BE-57A33EFCA408}" type="presParOf" srcId="{B7BAE9EB-9AA0-4688-BB74-A33F962F4A93}" destId="{5318619F-F101-4AAF-99D6-BA99042E5BC9}" srcOrd="1" destOrd="0" presId="urn:microsoft.com/office/officeart/2005/8/layout/hierarchy1"/>
    <dgm:cxn modelId="{5EEB9CEA-6FCF-4CB2-B3B2-29B616E267F6}" type="presParOf" srcId="{B5D5FCC8-8E6E-46E7-97E3-4804A46460F2}" destId="{D5D9F6BD-8089-4DDF-B121-D15B6F30E2DA}"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9705964-C527-4F1E-93BF-D09E5375DE8E}" type="doc">
      <dgm:prSet loTypeId="urn:microsoft.com/office/officeart/2005/8/layout/vList2" loCatId="list" qsTypeId="urn:microsoft.com/office/officeart/2005/8/quickstyle/simple1" qsCatId="simple" csTypeId="urn:microsoft.com/office/officeart/2005/8/colors/colorful5" csCatId="colorful"/>
      <dgm:spPr/>
      <dgm:t>
        <a:bodyPr/>
        <a:lstStyle/>
        <a:p>
          <a:endParaRPr lang="en-US"/>
        </a:p>
      </dgm:t>
    </dgm:pt>
    <dgm:pt modelId="{97CB7906-DAFF-4585-AD89-F5CB5BE9C9CC}">
      <dgm:prSet/>
      <dgm:spPr/>
      <dgm:t>
        <a:bodyPr/>
        <a:lstStyle/>
        <a:p>
          <a:r>
            <a:rPr lang="en-GB" b="1"/>
            <a:t>Lagos</a:t>
          </a:r>
          <a:br>
            <a:rPr lang="en-GB" b="1"/>
          </a:br>
          <a:r>
            <a:rPr lang="en-GB" b="1"/>
            <a:t> Nigeria’s largest city and commercial hub, Lagos is a vibrant metropolis known for its bustling markets, nightlife, beaches (like Tarkwa Bay and </a:t>
          </a:r>
          <a:r>
            <a:rPr lang="en-GB" b="1" err="1"/>
            <a:t>Elegushi</a:t>
          </a:r>
          <a:r>
            <a:rPr lang="en-GB" b="1"/>
            <a:t>), and cultural landmarks such as the Nike Art Gallery and the National Museum.</a:t>
          </a:r>
          <a:endParaRPr lang="en-US"/>
        </a:p>
      </dgm:t>
    </dgm:pt>
    <dgm:pt modelId="{00F28423-D092-48B8-A8F1-2DAAE86B8D79}" type="parTrans" cxnId="{F6300918-407E-47D0-BFED-471F83233506}">
      <dgm:prSet/>
      <dgm:spPr/>
      <dgm:t>
        <a:bodyPr/>
        <a:lstStyle/>
        <a:p>
          <a:endParaRPr lang="en-US"/>
        </a:p>
      </dgm:t>
    </dgm:pt>
    <dgm:pt modelId="{059B68F7-FF11-4E28-AB47-B649664E0A62}" type="sibTrans" cxnId="{F6300918-407E-47D0-BFED-471F83233506}">
      <dgm:prSet/>
      <dgm:spPr/>
      <dgm:t>
        <a:bodyPr/>
        <a:lstStyle/>
        <a:p>
          <a:endParaRPr lang="en-US"/>
        </a:p>
      </dgm:t>
    </dgm:pt>
    <dgm:pt modelId="{7FA9BC42-7E9F-464C-A75C-7B29EF7D46EA}">
      <dgm:prSet/>
      <dgm:spPr/>
      <dgm:t>
        <a:bodyPr/>
        <a:lstStyle/>
        <a:p>
          <a:r>
            <a:rPr lang="en-GB" b="1"/>
            <a:t>Abuja</a:t>
          </a:r>
          <a:br>
            <a:rPr lang="en-GB" b="1"/>
          </a:br>
          <a:r>
            <a:rPr lang="en-GB" b="1"/>
            <a:t> The capital city of Nigeria, Abuja is a planned city known for its modern architecture, wide roads, and political importance. Key attractions include Aso Rock, the National Mosque, and Millennium Park.</a:t>
          </a:r>
          <a:endParaRPr lang="en-US"/>
        </a:p>
      </dgm:t>
    </dgm:pt>
    <dgm:pt modelId="{5B6418BF-3E54-449A-B2B0-38CE3867B325}" type="parTrans" cxnId="{E498C83E-8865-46C3-8017-912F89C098AA}">
      <dgm:prSet/>
      <dgm:spPr/>
      <dgm:t>
        <a:bodyPr/>
        <a:lstStyle/>
        <a:p>
          <a:endParaRPr lang="en-US"/>
        </a:p>
      </dgm:t>
    </dgm:pt>
    <dgm:pt modelId="{62436920-1434-4B81-B7BB-C177DA58DD52}" type="sibTrans" cxnId="{E498C83E-8865-46C3-8017-912F89C098AA}">
      <dgm:prSet/>
      <dgm:spPr/>
      <dgm:t>
        <a:bodyPr/>
        <a:lstStyle/>
        <a:p>
          <a:endParaRPr lang="en-US"/>
        </a:p>
      </dgm:t>
    </dgm:pt>
    <dgm:pt modelId="{CD0C4156-C8D0-4B22-8873-D5DAAC36ED6F}">
      <dgm:prSet/>
      <dgm:spPr/>
      <dgm:t>
        <a:bodyPr/>
        <a:lstStyle/>
        <a:p>
          <a:pPr rtl="0"/>
          <a:r>
            <a:rPr lang="en-GB" b="1"/>
            <a:t>Calabar (Cross River State)</a:t>
          </a:r>
          <a:br>
            <a:rPr lang="en-GB" b="1"/>
          </a:br>
          <a:r>
            <a:rPr lang="en-GB" b="1"/>
            <a:t> Calabar is famous for its rich history, colonial architecture, and the annual Calabar Carnival, often called “Africa’s biggest street party.” It's also a gateway to natural attractions like the Cross River National Park and </a:t>
          </a:r>
          <a:r>
            <a:rPr lang="en-GB" b="1" err="1"/>
            <a:t>Obudu</a:t>
          </a:r>
          <a:r>
            <a:rPr lang="en-GB" b="1"/>
            <a:t> Mountain Resort.</a:t>
          </a:r>
        </a:p>
      </dgm:t>
    </dgm:pt>
    <dgm:pt modelId="{DE3D69F0-B7C6-400A-997B-9C8DC013255D}" type="parTrans" cxnId="{59A3FFBC-DF5D-49B3-8437-5DB72A6BF28D}">
      <dgm:prSet/>
      <dgm:spPr/>
      <dgm:t>
        <a:bodyPr/>
        <a:lstStyle/>
        <a:p>
          <a:endParaRPr lang="en-US"/>
        </a:p>
      </dgm:t>
    </dgm:pt>
    <dgm:pt modelId="{9D90C3CD-C4B1-4C91-BF2E-A13ADA8B03E0}" type="sibTrans" cxnId="{59A3FFBC-DF5D-49B3-8437-5DB72A6BF28D}">
      <dgm:prSet/>
      <dgm:spPr/>
      <dgm:t>
        <a:bodyPr/>
        <a:lstStyle/>
        <a:p>
          <a:endParaRPr lang="en-US"/>
        </a:p>
      </dgm:t>
    </dgm:pt>
    <dgm:pt modelId="{5C419CFB-E56B-433D-B118-13549383E048}" type="pres">
      <dgm:prSet presAssocID="{D9705964-C527-4F1E-93BF-D09E5375DE8E}" presName="linear" presStyleCnt="0">
        <dgm:presLayoutVars>
          <dgm:animLvl val="lvl"/>
          <dgm:resizeHandles val="exact"/>
        </dgm:presLayoutVars>
      </dgm:prSet>
      <dgm:spPr/>
    </dgm:pt>
    <dgm:pt modelId="{1071E63C-3A14-471C-BA97-DBA176E41BC4}" type="pres">
      <dgm:prSet presAssocID="{97CB7906-DAFF-4585-AD89-F5CB5BE9C9CC}" presName="parentText" presStyleLbl="node1" presStyleIdx="0" presStyleCnt="3">
        <dgm:presLayoutVars>
          <dgm:chMax val="0"/>
          <dgm:bulletEnabled val="1"/>
        </dgm:presLayoutVars>
      </dgm:prSet>
      <dgm:spPr/>
    </dgm:pt>
    <dgm:pt modelId="{B8D646FA-264D-4FD9-A650-A45563BAB4F6}" type="pres">
      <dgm:prSet presAssocID="{059B68F7-FF11-4E28-AB47-B649664E0A62}" presName="spacer" presStyleCnt="0"/>
      <dgm:spPr/>
    </dgm:pt>
    <dgm:pt modelId="{B8A7F55B-560F-4718-8435-302273707200}" type="pres">
      <dgm:prSet presAssocID="{7FA9BC42-7E9F-464C-A75C-7B29EF7D46EA}" presName="parentText" presStyleLbl="node1" presStyleIdx="1" presStyleCnt="3">
        <dgm:presLayoutVars>
          <dgm:chMax val="0"/>
          <dgm:bulletEnabled val="1"/>
        </dgm:presLayoutVars>
      </dgm:prSet>
      <dgm:spPr/>
    </dgm:pt>
    <dgm:pt modelId="{1FAEAA23-3414-4243-A7D4-4127E1A57199}" type="pres">
      <dgm:prSet presAssocID="{62436920-1434-4B81-B7BB-C177DA58DD52}" presName="spacer" presStyleCnt="0"/>
      <dgm:spPr/>
    </dgm:pt>
    <dgm:pt modelId="{D76679BF-F5ED-4BDF-BC85-9924F36659BE}" type="pres">
      <dgm:prSet presAssocID="{CD0C4156-C8D0-4B22-8873-D5DAAC36ED6F}" presName="parentText" presStyleLbl="node1" presStyleIdx="2" presStyleCnt="3">
        <dgm:presLayoutVars>
          <dgm:chMax val="0"/>
          <dgm:bulletEnabled val="1"/>
        </dgm:presLayoutVars>
      </dgm:prSet>
      <dgm:spPr/>
    </dgm:pt>
  </dgm:ptLst>
  <dgm:cxnLst>
    <dgm:cxn modelId="{F6300918-407E-47D0-BFED-471F83233506}" srcId="{D9705964-C527-4F1E-93BF-D09E5375DE8E}" destId="{97CB7906-DAFF-4585-AD89-F5CB5BE9C9CC}" srcOrd="0" destOrd="0" parTransId="{00F28423-D092-48B8-A8F1-2DAAE86B8D79}" sibTransId="{059B68F7-FF11-4E28-AB47-B649664E0A62}"/>
    <dgm:cxn modelId="{5620DF19-524B-4D11-8B46-2C376E67D5B2}" type="presOf" srcId="{97CB7906-DAFF-4585-AD89-F5CB5BE9C9CC}" destId="{1071E63C-3A14-471C-BA97-DBA176E41BC4}" srcOrd="0" destOrd="0" presId="urn:microsoft.com/office/officeart/2005/8/layout/vList2"/>
    <dgm:cxn modelId="{E498C83E-8865-46C3-8017-912F89C098AA}" srcId="{D9705964-C527-4F1E-93BF-D09E5375DE8E}" destId="{7FA9BC42-7E9F-464C-A75C-7B29EF7D46EA}" srcOrd="1" destOrd="0" parTransId="{5B6418BF-3E54-449A-B2B0-38CE3867B325}" sibTransId="{62436920-1434-4B81-B7BB-C177DA58DD52}"/>
    <dgm:cxn modelId="{7E77D841-C43D-47D1-9BE2-E9DD42FD7FCF}" type="presOf" srcId="{7FA9BC42-7E9F-464C-A75C-7B29EF7D46EA}" destId="{B8A7F55B-560F-4718-8435-302273707200}" srcOrd="0" destOrd="0" presId="urn:microsoft.com/office/officeart/2005/8/layout/vList2"/>
    <dgm:cxn modelId="{3B2F8465-24C4-4DE6-8412-82C6519D2690}" type="presOf" srcId="{D9705964-C527-4F1E-93BF-D09E5375DE8E}" destId="{5C419CFB-E56B-433D-B118-13549383E048}" srcOrd="0" destOrd="0" presId="urn:microsoft.com/office/officeart/2005/8/layout/vList2"/>
    <dgm:cxn modelId="{5B67108D-DE71-4595-93A3-025C16E9AB73}" type="presOf" srcId="{CD0C4156-C8D0-4B22-8873-D5DAAC36ED6F}" destId="{D76679BF-F5ED-4BDF-BC85-9924F36659BE}" srcOrd="0" destOrd="0" presId="urn:microsoft.com/office/officeart/2005/8/layout/vList2"/>
    <dgm:cxn modelId="{59A3FFBC-DF5D-49B3-8437-5DB72A6BF28D}" srcId="{D9705964-C527-4F1E-93BF-D09E5375DE8E}" destId="{CD0C4156-C8D0-4B22-8873-D5DAAC36ED6F}" srcOrd="2" destOrd="0" parTransId="{DE3D69F0-B7C6-400A-997B-9C8DC013255D}" sibTransId="{9D90C3CD-C4B1-4C91-BF2E-A13ADA8B03E0}"/>
    <dgm:cxn modelId="{A868D13D-B492-4554-BA57-C93B9462F6B1}" type="presParOf" srcId="{5C419CFB-E56B-433D-B118-13549383E048}" destId="{1071E63C-3A14-471C-BA97-DBA176E41BC4}" srcOrd="0" destOrd="0" presId="urn:microsoft.com/office/officeart/2005/8/layout/vList2"/>
    <dgm:cxn modelId="{2555F792-08B5-4189-8F75-202CC65DFC68}" type="presParOf" srcId="{5C419CFB-E56B-433D-B118-13549383E048}" destId="{B8D646FA-264D-4FD9-A650-A45563BAB4F6}" srcOrd="1" destOrd="0" presId="urn:microsoft.com/office/officeart/2005/8/layout/vList2"/>
    <dgm:cxn modelId="{1B72FA4F-ECDC-4789-AD76-07E2C7BF4EC3}" type="presParOf" srcId="{5C419CFB-E56B-433D-B118-13549383E048}" destId="{B8A7F55B-560F-4718-8435-302273707200}" srcOrd="2" destOrd="0" presId="urn:microsoft.com/office/officeart/2005/8/layout/vList2"/>
    <dgm:cxn modelId="{5E249F7A-3BC3-4D8D-83B9-3ACC89704AF2}" type="presParOf" srcId="{5C419CFB-E56B-433D-B118-13549383E048}" destId="{1FAEAA23-3414-4243-A7D4-4127E1A57199}" srcOrd="3" destOrd="0" presId="urn:microsoft.com/office/officeart/2005/8/layout/vList2"/>
    <dgm:cxn modelId="{B201FF9F-1159-4B96-9782-F6FCFCC14CFC}" type="presParOf" srcId="{5C419CFB-E56B-433D-B118-13549383E048}" destId="{D76679BF-F5ED-4BDF-BC85-9924F36659BE}"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626ECE-1810-47ED-851E-2A1998A5EB4C}">
      <dsp:nvSpPr>
        <dsp:cNvPr id="0" name=""/>
        <dsp:cNvSpPr/>
      </dsp:nvSpPr>
      <dsp:spPr>
        <a:xfrm>
          <a:off x="674151" y="512532"/>
          <a:ext cx="966419" cy="96641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DB58483-6519-4EF9-AB85-BAAE76348636}">
      <dsp:nvSpPr>
        <dsp:cNvPr id="0" name=""/>
        <dsp:cNvSpPr/>
      </dsp:nvSpPr>
      <dsp:spPr>
        <a:xfrm>
          <a:off x="83562" y="1815415"/>
          <a:ext cx="2147598"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kern="1200"/>
            <a:t>Nigeria is home to 232 million individuals</a:t>
          </a:r>
        </a:p>
      </dsp:txBody>
      <dsp:txXfrm>
        <a:off x="83562" y="1815415"/>
        <a:ext cx="2147598" cy="720000"/>
      </dsp:txXfrm>
    </dsp:sp>
    <dsp:sp modelId="{70371B46-16A1-48C9-961A-7DEEAE0319F9}">
      <dsp:nvSpPr>
        <dsp:cNvPr id="0" name=""/>
        <dsp:cNvSpPr/>
      </dsp:nvSpPr>
      <dsp:spPr>
        <a:xfrm>
          <a:off x="3197580" y="512532"/>
          <a:ext cx="966419" cy="96641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3B8ADE3-F99C-41EB-B5A2-A2714F6CACAE}">
      <dsp:nvSpPr>
        <dsp:cNvPr id="0" name=""/>
        <dsp:cNvSpPr/>
      </dsp:nvSpPr>
      <dsp:spPr>
        <a:xfrm>
          <a:off x="2606990" y="1815415"/>
          <a:ext cx="2147598"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kern="1200"/>
            <a:t>It has the largest economy in </a:t>
          </a:r>
          <a:r>
            <a:rPr lang="en-US" sz="1500" kern="1200">
              <a:latin typeface="Grandview Display"/>
            </a:rPr>
            <a:t>Africa</a:t>
          </a:r>
        </a:p>
      </dsp:txBody>
      <dsp:txXfrm>
        <a:off x="2606990" y="1815415"/>
        <a:ext cx="2147598" cy="720000"/>
      </dsp:txXfrm>
    </dsp:sp>
    <dsp:sp modelId="{EE568A5B-9C4E-4DF2-A46A-1AA12DC308F0}">
      <dsp:nvSpPr>
        <dsp:cNvPr id="0" name=""/>
        <dsp:cNvSpPr/>
      </dsp:nvSpPr>
      <dsp:spPr>
        <a:xfrm>
          <a:off x="5721008" y="512532"/>
          <a:ext cx="966419" cy="96641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0088D41-088E-4823-A776-DD3B5DBB38E7}">
      <dsp:nvSpPr>
        <dsp:cNvPr id="0" name=""/>
        <dsp:cNvSpPr/>
      </dsp:nvSpPr>
      <dsp:spPr>
        <a:xfrm>
          <a:off x="5130419" y="1815415"/>
          <a:ext cx="2147598"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kern="1200">
              <a:latin typeface="Grandview Display"/>
            </a:rPr>
            <a:t>It has the largest population as well at 232 million</a:t>
          </a:r>
        </a:p>
      </dsp:txBody>
      <dsp:txXfrm>
        <a:off x="5130419" y="1815415"/>
        <a:ext cx="2147598" cy="720000"/>
      </dsp:txXfrm>
    </dsp:sp>
    <dsp:sp modelId="{C21FECC2-9A9F-42C3-8BC8-6CAB6EAB198F}">
      <dsp:nvSpPr>
        <dsp:cNvPr id="0" name=""/>
        <dsp:cNvSpPr/>
      </dsp:nvSpPr>
      <dsp:spPr>
        <a:xfrm>
          <a:off x="674151" y="3072315"/>
          <a:ext cx="966419" cy="96641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A64393E-6B0E-4BD9-A5AC-7B284DC32FA5}">
      <dsp:nvSpPr>
        <dsp:cNvPr id="0" name=""/>
        <dsp:cNvSpPr/>
      </dsp:nvSpPr>
      <dsp:spPr>
        <a:xfrm>
          <a:off x="83562" y="4375198"/>
          <a:ext cx="2147598"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kern="1200">
              <a:latin typeface="Grandview Display"/>
            </a:rPr>
            <a:t>Its</a:t>
          </a:r>
          <a:r>
            <a:rPr lang="en-US" sz="1500" kern="1200"/>
            <a:t> currency is the Naira, and 2120 Naira is one pound.</a:t>
          </a:r>
          <a:endParaRPr lang="en-GB" sz="1500" kern="1200"/>
        </a:p>
      </dsp:txBody>
      <dsp:txXfrm>
        <a:off x="83562" y="4375198"/>
        <a:ext cx="2147598" cy="720000"/>
      </dsp:txXfrm>
    </dsp:sp>
    <dsp:sp modelId="{A44D7E4A-E596-48A8-855A-EC1686349419}">
      <dsp:nvSpPr>
        <dsp:cNvPr id="0" name=""/>
        <dsp:cNvSpPr/>
      </dsp:nvSpPr>
      <dsp:spPr>
        <a:xfrm>
          <a:off x="3197580" y="3072315"/>
          <a:ext cx="966419" cy="966419"/>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01F88C4-19B6-49F2-AF68-AD1E1A2D5B4E}">
      <dsp:nvSpPr>
        <dsp:cNvPr id="0" name=""/>
        <dsp:cNvSpPr/>
      </dsp:nvSpPr>
      <dsp:spPr>
        <a:xfrm>
          <a:off x="2606990" y="4375198"/>
          <a:ext cx="2147598"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kern="1200"/>
            <a:t>The capital is Abuja, yet the largest city is Lagos</a:t>
          </a:r>
        </a:p>
      </dsp:txBody>
      <dsp:txXfrm>
        <a:off x="2606990" y="4375198"/>
        <a:ext cx="2147598" cy="720000"/>
      </dsp:txXfrm>
    </dsp:sp>
    <dsp:sp modelId="{E9C8D4B9-6B50-4CE2-BC88-FDAEC48599FE}">
      <dsp:nvSpPr>
        <dsp:cNvPr id="0" name=""/>
        <dsp:cNvSpPr/>
      </dsp:nvSpPr>
      <dsp:spPr>
        <a:xfrm>
          <a:off x="5721008" y="3072315"/>
          <a:ext cx="966419" cy="966419"/>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CEA6520-E4D3-4F60-95FF-AEB8F0B3F637}">
      <dsp:nvSpPr>
        <dsp:cNvPr id="0" name=""/>
        <dsp:cNvSpPr/>
      </dsp:nvSpPr>
      <dsp:spPr>
        <a:xfrm>
          <a:off x="5130419" y="4375198"/>
          <a:ext cx="2147598"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kern="1200"/>
            <a:t>The area is 923,768 km</a:t>
          </a:r>
          <a:r>
            <a:rPr lang="en-US" sz="1500" kern="1200">
              <a:latin typeface="Grandview Display"/>
            </a:rPr>
            <a:t> </a:t>
          </a:r>
          <a:endParaRPr lang="en-US" sz="1500" kern="1200"/>
        </a:p>
      </dsp:txBody>
      <dsp:txXfrm>
        <a:off x="5130419" y="4375198"/>
        <a:ext cx="2147598"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31705BF-32B3-4DA2-85A5-CDFDEF6F750B}">
      <dsp:nvSpPr>
        <dsp:cNvPr id="0" name=""/>
        <dsp:cNvSpPr/>
      </dsp:nvSpPr>
      <dsp:spPr>
        <a:xfrm>
          <a:off x="736" y="875009"/>
          <a:ext cx="2585448" cy="164175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ABBAF2A-C5FA-4E1C-AF53-14DC6BB35A36}">
      <dsp:nvSpPr>
        <dsp:cNvPr id="0" name=""/>
        <dsp:cNvSpPr/>
      </dsp:nvSpPr>
      <dsp:spPr>
        <a:xfrm>
          <a:off x="288008" y="1147917"/>
          <a:ext cx="2585448" cy="1641759"/>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GB" sz="1100" kern="1200"/>
            <a:t>Nigeria is home to many vast landscapes. Here are some of them:</a:t>
          </a:r>
          <a:endParaRPr lang="en-US" sz="1100" kern="1200"/>
        </a:p>
      </dsp:txBody>
      <dsp:txXfrm>
        <a:off x="336093" y="1196002"/>
        <a:ext cx="2489278" cy="1545589"/>
      </dsp:txXfrm>
    </dsp:sp>
    <dsp:sp modelId="{1789E200-D511-492A-AFD1-25FC4C822186}">
      <dsp:nvSpPr>
        <dsp:cNvPr id="0" name=""/>
        <dsp:cNvSpPr/>
      </dsp:nvSpPr>
      <dsp:spPr>
        <a:xfrm>
          <a:off x="3160729" y="875009"/>
          <a:ext cx="2585448" cy="164175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318619F-F101-4AAF-99D6-BA99042E5BC9}">
      <dsp:nvSpPr>
        <dsp:cNvPr id="0" name=""/>
        <dsp:cNvSpPr/>
      </dsp:nvSpPr>
      <dsp:spPr>
        <a:xfrm>
          <a:off x="3448001" y="1147917"/>
          <a:ext cx="2585448" cy="1641759"/>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GB" sz="1100" kern="1200"/>
            <a:t>Nigeria boasts a varied landscape, ranging from tropical rainforests in the south to semi-desert regions in the north. The country is known for extensive river systems, including the Niger River and its extensive delta, one of the largest in the world. It also features plains, savannas, and mountainous areas.</a:t>
          </a:r>
          <a:endParaRPr lang="en-US" sz="1100" kern="1200"/>
        </a:p>
      </dsp:txBody>
      <dsp:txXfrm>
        <a:off x="3496086" y="1196002"/>
        <a:ext cx="2489278" cy="154558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71E63C-3A14-471C-BA97-DBA176E41BC4}">
      <dsp:nvSpPr>
        <dsp:cNvPr id="0" name=""/>
        <dsp:cNvSpPr/>
      </dsp:nvSpPr>
      <dsp:spPr>
        <a:xfrm>
          <a:off x="0" y="206408"/>
          <a:ext cx="6479357" cy="147186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GB" sz="1700" b="1" kern="1200"/>
            <a:t>Lagos</a:t>
          </a:r>
          <a:br>
            <a:rPr lang="en-GB" sz="1700" b="1" kern="1200"/>
          </a:br>
          <a:r>
            <a:rPr lang="en-GB" sz="1700" b="1" kern="1200"/>
            <a:t> Nigeria’s largest city and commercial hub, Lagos is a vibrant metropolis known for its bustling markets, nightlife, beaches (like Tarkwa Bay and </a:t>
          </a:r>
          <a:r>
            <a:rPr lang="en-GB" sz="1700" b="1" kern="1200" err="1"/>
            <a:t>Elegushi</a:t>
          </a:r>
          <a:r>
            <a:rPr lang="en-GB" sz="1700" b="1" kern="1200"/>
            <a:t>), and cultural landmarks such as the Nike Art Gallery and the National Museum.</a:t>
          </a:r>
          <a:endParaRPr lang="en-US" sz="1700" kern="1200"/>
        </a:p>
      </dsp:txBody>
      <dsp:txXfrm>
        <a:off x="71850" y="278258"/>
        <a:ext cx="6335657" cy="1328160"/>
      </dsp:txXfrm>
    </dsp:sp>
    <dsp:sp modelId="{B8A7F55B-560F-4718-8435-302273707200}">
      <dsp:nvSpPr>
        <dsp:cNvPr id="0" name=""/>
        <dsp:cNvSpPr/>
      </dsp:nvSpPr>
      <dsp:spPr>
        <a:xfrm>
          <a:off x="0" y="1727228"/>
          <a:ext cx="6479357" cy="1471860"/>
        </a:xfrm>
        <a:prstGeom prst="roundRect">
          <a:avLst/>
        </a:prstGeom>
        <a:solidFill>
          <a:schemeClr val="accent5">
            <a:hueOff val="4505397"/>
            <a:satOff val="-11270"/>
            <a:lumOff val="-1225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GB" sz="1700" b="1" kern="1200"/>
            <a:t>Abuja</a:t>
          </a:r>
          <a:br>
            <a:rPr lang="en-GB" sz="1700" b="1" kern="1200"/>
          </a:br>
          <a:r>
            <a:rPr lang="en-GB" sz="1700" b="1" kern="1200"/>
            <a:t> The capital city of Nigeria, Abuja is a planned city known for its modern architecture, wide roads, and political importance. Key attractions include Aso Rock, the National Mosque, and Millennium Park.</a:t>
          </a:r>
          <a:endParaRPr lang="en-US" sz="1700" kern="1200"/>
        </a:p>
      </dsp:txBody>
      <dsp:txXfrm>
        <a:off x="71850" y="1799078"/>
        <a:ext cx="6335657" cy="1328160"/>
      </dsp:txXfrm>
    </dsp:sp>
    <dsp:sp modelId="{D76679BF-F5ED-4BDF-BC85-9924F36659BE}">
      <dsp:nvSpPr>
        <dsp:cNvPr id="0" name=""/>
        <dsp:cNvSpPr/>
      </dsp:nvSpPr>
      <dsp:spPr>
        <a:xfrm>
          <a:off x="0" y="3248048"/>
          <a:ext cx="6479357" cy="1471860"/>
        </a:xfrm>
        <a:prstGeom prst="roundRect">
          <a:avLst/>
        </a:prstGeom>
        <a:solidFill>
          <a:schemeClr val="accent5">
            <a:hueOff val="9010794"/>
            <a:satOff val="-22539"/>
            <a:lumOff val="-2451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rtl="0">
            <a:lnSpc>
              <a:spcPct val="90000"/>
            </a:lnSpc>
            <a:spcBef>
              <a:spcPct val="0"/>
            </a:spcBef>
            <a:spcAft>
              <a:spcPct val="35000"/>
            </a:spcAft>
            <a:buNone/>
          </a:pPr>
          <a:r>
            <a:rPr lang="en-GB" sz="1700" b="1" kern="1200"/>
            <a:t>Calabar (Cross River State)</a:t>
          </a:r>
          <a:br>
            <a:rPr lang="en-GB" sz="1700" b="1" kern="1200"/>
          </a:br>
          <a:r>
            <a:rPr lang="en-GB" sz="1700" b="1" kern="1200"/>
            <a:t> Calabar is famous for its rich history, colonial architecture, and the annual Calabar Carnival, often called “Africa’s biggest street party.” It's also a gateway to natural attractions like the Cross River National Park and </a:t>
          </a:r>
          <a:r>
            <a:rPr lang="en-GB" sz="1700" b="1" kern="1200" err="1"/>
            <a:t>Obudu</a:t>
          </a:r>
          <a:r>
            <a:rPr lang="en-GB" sz="1700" b="1" kern="1200"/>
            <a:t> Mountain Resort.</a:t>
          </a:r>
        </a:p>
      </dsp:txBody>
      <dsp:txXfrm>
        <a:off x="71850" y="3319898"/>
        <a:ext cx="6335657" cy="1328160"/>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5610A-17B4-4656-93CF-E1D9982860F7}"/>
              </a:ext>
            </a:extLst>
          </p:cNvPr>
          <p:cNvSpPr>
            <a:spLocks noGrp="1"/>
          </p:cNvSpPr>
          <p:nvPr>
            <p:ph type="ctrTitle"/>
          </p:nvPr>
        </p:nvSpPr>
        <p:spPr>
          <a:xfrm>
            <a:off x="640080" y="1371599"/>
            <a:ext cx="6675120" cy="2951825"/>
          </a:xfrm>
        </p:spPr>
        <p:txBody>
          <a:bodyPr anchor="t">
            <a:normAutofit/>
          </a:bodyPr>
          <a:lstStyle>
            <a:lvl1pPr algn="l">
              <a:defRPr sz="5400"/>
            </a:lvl1pPr>
          </a:lstStyle>
          <a:p>
            <a:r>
              <a:rPr lang="en-US"/>
              <a:t>Click to edit Master title style</a:t>
            </a:r>
          </a:p>
        </p:txBody>
      </p:sp>
      <p:sp>
        <p:nvSpPr>
          <p:cNvPr id="3" name="Subtitle 2">
            <a:extLst>
              <a:ext uri="{FF2B5EF4-FFF2-40B4-BE49-F238E27FC236}">
                <a16:creationId xmlns:a16="http://schemas.microsoft.com/office/drawing/2014/main" id="{A451C80B-DFD6-415B-BA5B-E56E510CD12B}"/>
              </a:ext>
            </a:extLst>
          </p:cNvPr>
          <p:cNvSpPr>
            <a:spLocks noGrp="1"/>
          </p:cNvSpPr>
          <p:nvPr>
            <p:ph type="subTitle" idx="1"/>
          </p:nvPr>
        </p:nvSpPr>
        <p:spPr>
          <a:xfrm>
            <a:off x="640080" y="4584879"/>
            <a:ext cx="6675120" cy="1287887"/>
          </a:xfrm>
        </p:spPr>
        <p:txBody>
          <a:bodyPr anchor="b">
            <a:normAutofit/>
          </a:bodyPr>
          <a:lstStyle>
            <a:lvl1pPr marL="0" indent="0" algn="l">
              <a:lnSpc>
                <a:spcPct val="130000"/>
              </a:lnSpc>
              <a:buNone/>
              <a:defRPr sz="1800" b="1"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7A2065B-06FF-4991-9F8A-4BE25457B479}"/>
              </a:ext>
            </a:extLst>
          </p:cNvPr>
          <p:cNvSpPr>
            <a:spLocks noGrp="1"/>
          </p:cNvSpPr>
          <p:nvPr>
            <p:ph type="dt" sz="half" idx="10"/>
          </p:nvPr>
        </p:nvSpPr>
        <p:spPr/>
        <p:txBody>
          <a:bodyPr/>
          <a:lstStyle/>
          <a:p>
            <a:fld id="{6444479B-705B-4489-957E-7E8A228BDFA0}" type="datetime1">
              <a:rPr lang="en-US" smtClean="0"/>
              <a:t>6/18/25</a:t>
            </a:fld>
            <a:endParaRPr lang="en-US"/>
          </a:p>
        </p:txBody>
      </p:sp>
      <p:sp>
        <p:nvSpPr>
          <p:cNvPr id="5" name="Footer Placeholder 4">
            <a:extLst>
              <a:ext uri="{FF2B5EF4-FFF2-40B4-BE49-F238E27FC236}">
                <a16:creationId xmlns:a16="http://schemas.microsoft.com/office/drawing/2014/main" id="{B20DF2FA-C604-45D8-A633-11D3742EC14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EE5DA9-2D04-4850-AB9F-BD353816504A}"/>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28368699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5E4BB7-3F30-4C31-9BB2-8EC24FC0A1D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ECF4134-70F5-4EE6-88BE-49D129630CD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19EABC7-C044-44DE-B303-55A0581DA1E8}"/>
              </a:ext>
            </a:extLst>
          </p:cNvPr>
          <p:cNvSpPr>
            <a:spLocks noGrp="1"/>
          </p:cNvSpPr>
          <p:nvPr>
            <p:ph type="dt" sz="half" idx="10"/>
          </p:nvPr>
        </p:nvSpPr>
        <p:spPr/>
        <p:txBody>
          <a:bodyPr/>
          <a:lstStyle/>
          <a:p>
            <a:fld id="{C07B66AD-7C08-490A-ADA4-B47E10FB2407}" type="datetime1">
              <a:rPr lang="en-US" smtClean="0"/>
              <a:t>6/18/25</a:t>
            </a:fld>
            <a:endParaRPr lang="en-US"/>
          </a:p>
        </p:txBody>
      </p:sp>
      <p:sp>
        <p:nvSpPr>
          <p:cNvPr id="5" name="Footer Placeholder 4">
            <a:extLst>
              <a:ext uri="{FF2B5EF4-FFF2-40B4-BE49-F238E27FC236}">
                <a16:creationId xmlns:a16="http://schemas.microsoft.com/office/drawing/2014/main" id="{4D4A63E1-5BC5-402E-9916-BAB84BCF0BB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2EF915-AF64-4ECC-8B1A-B7E6A89B7917}"/>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31811036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1CB3635-47E1-90D8-B693-DA85A66B3831}"/>
              </a:ext>
            </a:extLst>
          </p:cNvPr>
          <p:cNvSpPr/>
          <p:nvPr/>
        </p:nvSpPr>
        <p:spPr>
          <a:xfrm>
            <a:off x="0" y="0"/>
            <a:ext cx="12192000" cy="6858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Vertical Title 1">
            <a:extLst>
              <a:ext uri="{FF2B5EF4-FFF2-40B4-BE49-F238E27FC236}">
                <a16:creationId xmlns:a16="http://schemas.microsoft.com/office/drawing/2014/main" id="{6EB09414-2AA1-4D8E-A00A-C092FBC92D91}"/>
              </a:ext>
            </a:extLst>
          </p:cNvPr>
          <p:cNvSpPr>
            <a:spLocks noGrp="1"/>
          </p:cNvSpPr>
          <p:nvPr>
            <p:ph type="title" orient="vert"/>
          </p:nvPr>
        </p:nvSpPr>
        <p:spPr>
          <a:xfrm>
            <a:off x="9209219" y="640079"/>
            <a:ext cx="1811773" cy="5536884"/>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42C3A78-37C5-46D0-9DF4-CB78AF883C2C}"/>
              </a:ext>
            </a:extLst>
          </p:cNvPr>
          <p:cNvSpPr>
            <a:spLocks noGrp="1"/>
          </p:cNvSpPr>
          <p:nvPr>
            <p:ph type="body" orient="vert" idx="1"/>
          </p:nvPr>
        </p:nvSpPr>
        <p:spPr>
          <a:xfrm>
            <a:off x="640080" y="640080"/>
            <a:ext cx="8412422" cy="553688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9D8705E-925D-4F57-8268-107CE3CF4C45}"/>
              </a:ext>
            </a:extLst>
          </p:cNvPr>
          <p:cNvSpPr>
            <a:spLocks noGrp="1"/>
          </p:cNvSpPr>
          <p:nvPr>
            <p:ph type="dt" sz="half" idx="10"/>
          </p:nvPr>
        </p:nvSpPr>
        <p:spPr/>
        <p:txBody>
          <a:bodyPr/>
          <a:lstStyle/>
          <a:p>
            <a:fld id="{05B95027-4255-49E7-9841-CD21BCC99996}" type="datetime1">
              <a:rPr lang="en-US" smtClean="0"/>
              <a:t>6/18/25</a:t>
            </a:fld>
            <a:endParaRPr lang="en-US"/>
          </a:p>
        </p:txBody>
      </p:sp>
      <p:sp>
        <p:nvSpPr>
          <p:cNvPr id="5" name="Footer Placeholder 4">
            <a:extLst>
              <a:ext uri="{FF2B5EF4-FFF2-40B4-BE49-F238E27FC236}">
                <a16:creationId xmlns:a16="http://schemas.microsoft.com/office/drawing/2014/main" id="{50FE207E-070D-4EC8-A44C-21F1815FDA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15D01D1-C266-4161-A820-C084B980131C}"/>
              </a:ext>
            </a:extLst>
          </p:cNvPr>
          <p:cNvSpPr>
            <a:spLocks noGrp="1"/>
          </p:cNvSpPr>
          <p:nvPr>
            <p:ph type="sldNum" sz="quarter" idx="12"/>
          </p:nvPr>
        </p:nvSpPr>
        <p:spPr/>
        <p:txBody>
          <a:bodyPr/>
          <a:lstStyle/>
          <a:p>
            <a:fld id="{70C12960-6E85-460F-B6E3-5B82CB31AF3D}" type="slidenum">
              <a:rPr lang="en-US" smtClean="0"/>
              <a:t>‹#›</a:t>
            </a:fld>
            <a:endParaRPr lang="en-US"/>
          </a:p>
        </p:txBody>
      </p:sp>
      <p:cxnSp>
        <p:nvCxnSpPr>
          <p:cNvPr id="7" name="Straight Connector 6">
            <a:extLst>
              <a:ext uri="{FF2B5EF4-FFF2-40B4-BE49-F238E27FC236}">
                <a16:creationId xmlns:a16="http://schemas.microsoft.com/office/drawing/2014/main" id="{3230604F-219C-2DEE-830E-27274CC2FE19}"/>
              </a:ext>
              <a:ext uri="{C183D7F6-B498-43B3-948B-1728B52AA6E4}">
                <adec:decorative xmlns:adec="http://schemas.microsoft.com/office/drawing/2017/decorative" val="1"/>
              </a:ext>
            </a:extLst>
          </p:cNvPr>
          <p:cNvCxnSpPr>
            <a:cxnSpLocks/>
          </p:cNvCxnSpPr>
          <p:nvPr/>
        </p:nvCxnSpPr>
        <p:spPr>
          <a:xfrm rot="5400000">
            <a:off x="10872154" y="1192438"/>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820387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08B246-6A68-46BE-9DBD-614FA8CF4E2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3E47706-8D18-4093-A7C1-F30D7543CED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C7C8FC-AAEA-4AB6-9DB5-2503F58F0E69}"/>
              </a:ext>
            </a:extLst>
          </p:cNvPr>
          <p:cNvSpPr>
            <a:spLocks noGrp="1"/>
          </p:cNvSpPr>
          <p:nvPr>
            <p:ph type="dt" sz="half" idx="10"/>
          </p:nvPr>
        </p:nvSpPr>
        <p:spPr/>
        <p:txBody>
          <a:bodyPr/>
          <a:lstStyle/>
          <a:p>
            <a:fld id="{9F89F774-3FA6-43B8-9241-99959C8FD463}" type="datetime1">
              <a:rPr lang="en-US" smtClean="0"/>
              <a:t>6/18/25</a:t>
            </a:fld>
            <a:endParaRPr lang="en-US"/>
          </a:p>
        </p:txBody>
      </p:sp>
      <p:sp>
        <p:nvSpPr>
          <p:cNvPr id="5" name="Footer Placeholder 4">
            <a:extLst>
              <a:ext uri="{FF2B5EF4-FFF2-40B4-BE49-F238E27FC236}">
                <a16:creationId xmlns:a16="http://schemas.microsoft.com/office/drawing/2014/main" id="{E8B1616B-3F08-4869-A522-773C38940F6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E030CE6-9124-4B3A-A912-AE16B5C34003}"/>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11842777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1BB59B6-79B9-97F5-AC3B-DF65899D39D8}"/>
              </a:ext>
            </a:extLst>
          </p:cNvPr>
          <p:cNvSpPr/>
          <p:nvPr/>
        </p:nvSpPr>
        <p:spPr>
          <a:xfrm>
            <a:off x="0" y="0"/>
            <a:ext cx="12192000" cy="6858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6C78885-57B2-4930-BD7D-CBF916EDF1C6}"/>
              </a:ext>
            </a:extLst>
          </p:cNvPr>
          <p:cNvSpPr>
            <a:spLocks noGrp="1"/>
          </p:cNvSpPr>
          <p:nvPr>
            <p:ph type="title"/>
          </p:nvPr>
        </p:nvSpPr>
        <p:spPr>
          <a:xfrm>
            <a:off x="640080" y="1291366"/>
            <a:ext cx="9214884" cy="3159974"/>
          </a:xfrm>
        </p:spPr>
        <p:txBody>
          <a:bodyPr anchor="b">
            <a:normAutofit/>
          </a:bodyPr>
          <a:lstStyle>
            <a:lvl1pPr>
              <a:defRPr sz="5400"/>
            </a:lvl1pPr>
          </a:lstStyle>
          <a:p>
            <a:r>
              <a:rPr lang="en-US"/>
              <a:t>Click to edit Master title style</a:t>
            </a:r>
          </a:p>
        </p:txBody>
      </p:sp>
      <p:sp>
        <p:nvSpPr>
          <p:cNvPr id="3" name="Text Placeholder 2">
            <a:extLst>
              <a:ext uri="{FF2B5EF4-FFF2-40B4-BE49-F238E27FC236}">
                <a16:creationId xmlns:a16="http://schemas.microsoft.com/office/drawing/2014/main" id="{9BE495E4-2F8B-4CC7-88AC-A312067E60D2}"/>
              </a:ext>
            </a:extLst>
          </p:cNvPr>
          <p:cNvSpPr>
            <a:spLocks noGrp="1"/>
          </p:cNvSpPr>
          <p:nvPr>
            <p:ph type="body" idx="1"/>
          </p:nvPr>
        </p:nvSpPr>
        <p:spPr>
          <a:xfrm>
            <a:off x="640080" y="5018567"/>
            <a:ext cx="7907079" cy="1073889"/>
          </a:xfrm>
        </p:spPr>
        <p:txBody>
          <a:bodyP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8585CC9-BAD3-4807-90BB-97DA2D6A6BE2}"/>
              </a:ext>
            </a:extLst>
          </p:cNvPr>
          <p:cNvSpPr>
            <a:spLocks noGrp="1"/>
          </p:cNvSpPr>
          <p:nvPr>
            <p:ph type="dt" sz="half" idx="10"/>
          </p:nvPr>
        </p:nvSpPr>
        <p:spPr/>
        <p:txBody>
          <a:bodyPr/>
          <a:lstStyle/>
          <a:p>
            <a:fld id="{F9504452-5DCC-4FE2-A5C9-8A5EF6714D65}" type="datetime1">
              <a:rPr lang="en-US" smtClean="0"/>
              <a:t>6/18/25</a:t>
            </a:fld>
            <a:endParaRPr lang="en-US"/>
          </a:p>
        </p:txBody>
      </p:sp>
      <p:sp>
        <p:nvSpPr>
          <p:cNvPr id="5" name="Footer Placeholder 4">
            <a:extLst>
              <a:ext uri="{FF2B5EF4-FFF2-40B4-BE49-F238E27FC236}">
                <a16:creationId xmlns:a16="http://schemas.microsoft.com/office/drawing/2014/main" id="{5F108CEF-165F-4D7E-9666-5CD0156B497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0EBC3D-3277-4D34-9F67-71040C21E3B3}"/>
              </a:ext>
            </a:extLst>
          </p:cNvPr>
          <p:cNvSpPr>
            <a:spLocks noGrp="1"/>
          </p:cNvSpPr>
          <p:nvPr>
            <p:ph type="sldNum" sz="quarter" idx="12"/>
          </p:nvPr>
        </p:nvSpPr>
        <p:spPr/>
        <p:txBody>
          <a:bodyPr/>
          <a:lstStyle/>
          <a:p>
            <a:fld id="{70C12960-6E85-460F-B6E3-5B82CB31AF3D}" type="slidenum">
              <a:rPr lang="en-US" smtClean="0"/>
              <a:t>‹#›</a:t>
            </a:fld>
            <a:endParaRPr lang="en-US"/>
          </a:p>
        </p:txBody>
      </p:sp>
      <p:cxnSp>
        <p:nvCxnSpPr>
          <p:cNvPr id="7" name="Straight Connector 6">
            <a:extLst>
              <a:ext uri="{FF2B5EF4-FFF2-40B4-BE49-F238E27FC236}">
                <a16:creationId xmlns:a16="http://schemas.microsoft.com/office/drawing/2014/main" id="{FF05EAE5-4812-F718-6D75-9627884180BF}"/>
              </a:ext>
              <a:ext uri="{C183D7F6-B498-43B3-948B-1728B52AA6E4}">
                <adec:decorative xmlns:adec="http://schemas.microsoft.com/office/drawing/2017/decorative" val="1"/>
              </a:ext>
            </a:extLst>
          </p:cNvPr>
          <p:cNvCxnSpPr>
            <a:cxnSpLocks/>
          </p:cNvCxnSpPr>
          <p:nvPr/>
        </p:nvCxnSpPr>
        <p:spPr>
          <a:xfrm>
            <a:off x="716281" y="4715234"/>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44236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B477A4-4D01-45B6-9563-0BF13BA72F7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EE17E00-96AC-45F0-82B2-9F601E9B93C2}"/>
              </a:ext>
            </a:extLst>
          </p:cNvPr>
          <p:cNvSpPr>
            <a:spLocks noGrp="1"/>
          </p:cNvSpPr>
          <p:nvPr>
            <p:ph sz="half" idx="1"/>
          </p:nvPr>
        </p:nvSpPr>
        <p:spPr>
          <a:xfrm>
            <a:off x="640080" y="2633472"/>
            <a:ext cx="5212080" cy="35661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2BA30CD-95C0-427B-A571-A7D8A53278F4}"/>
              </a:ext>
            </a:extLst>
          </p:cNvPr>
          <p:cNvSpPr>
            <a:spLocks noGrp="1"/>
          </p:cNvSpPr>
          <p:nvPr>
            <p:ph sz="half" idx="2"/>
          </p:nvPr>
        </p:nvSpPr>
        <p:spPr>
          <a:xfrm>
            <a:off x="6318928" y="2633472"/>
            <a:ext cx="5212080" cy="35661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6F67CAC-53E4-44AF-BEAC-8FFB96F05A86}"/>
              </a:ext>
            </a:extLst>
          </p:cNvPr>
          <p:cNvSpPr>
            <a:spLocks noGrp="1"/>
          </p:cNvSpPr>
          <p:nvPr>
            <p:ph type="dt" sz="half" idx="10"/>
          </p:nvPr>
        </p:nvSpPr>
        <p:spPr/>
        <p:txBody>
          <a:bodyPr/>
          <a:lstStyle/>
          <a:p>
            <a:fld id="{E579ABC2-0180-4F3A-A895-A85BC724D472}" type="datetime1">
              <a:rPr lang="en-US" smtClean="0"/>
              <a:t>6/18/25</a:t>
            </a:fld>
            <a:endParaRPr lang="en-US"/>
          </a:p>
        </p:txBody>
      </p:sp>
      <p:sp>
        <p:nvSpPr>
          <p:cNvPr id="6" name="Footer Placeholder 5">
            <a:extLst>
              <a:ext uri="{FF2B5EF4-FFF2-40B4-BE49-F238E27FC236}">
                <a16:creationId xmlns:a16="http://schemas.microsoft.com/office/drawing/2014/main" id="{083D9F3A-E7F0-45E7-AFA8-0D4A669EC16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C5F008B-58BB-45FF-923F-5909DAB49D34}"/>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24965812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7B549-9E51-42E0-992A-73E775957773}"/>
              </a:ext>
            </a:extLst>
          </p:cNvPr>
          <p:cNvSpPr>
            <a:spLocks noGrp="1"/>
          </p:cNvSpPr>
          <p:nvPr>
            <p:ph type="title"/>
          </p:nvPr>
        </p:nvSpPr>
        <p:spPr>
          <a:xfrm>
            <a:off x="640079" y="1371599"/>
            <a:ext cx="10890929" cy="93975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81A5FDC-7C4B-45FB-8462-E2CE79919F33}"/>
              </a:ext>
            </a:extLst>
          </p:cNvPr>
          <p:cNvSpPr>
            <a:spLocks noGrp="1"/>
          </p:cNvSpPr>
          <p:nvPr>
            <p:ph type="body" idx="1"/>
          </p:nvPr>
        </p:nvSpPr>
        <p:spPr>
          <a:xfrm>
            <a:off x="640079" y="2311352"/>
            <a:ext cx="5212080" cy="695373"/>
          </a:xfrm>
        </p:spPr>
        <p:txBody>
          <a:bodyPr anchor="b">
            <a:normAutofit/>
          </a:bodyPr>
          <a:lstStyle>
            <a:lvl1pPr marL="0" indent="0">
              <a:buNone/>
              <a:defRPr sz="18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BD8B686-2E92-45B9-A3D7-9DCAA0C50B36}"/>
              </a:ext>
            </a:extLst>
          </p:cNvPr>
          <p:cNvSpPr>
            <a:spLocks noGrp="1"/>
          </p:cNvSpPr>
          <p:nvPr>
            <p:ph sz="half" idx="2"/>
          </p:nvPr>
        </p:nvSpPr>
        <p:spPr>
          <a:xfrm>
            <a:off x="640079" y="3006725"/>
            <a:ext cx="5212080" cy="31912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6ADB526-4A44-47B6-8D14-93202E590AA7}"/>
              </a:ext>
            </a:extLst>
          </p:cNvPr>
          <p:cNvSpPr>
            <a:spLocks noGrp="1"/>
          </p:cNvSpPr>
          <p:nvPr>
            <p:ph type="body" sz="quarter" idx="3"/>
          </p:nvPr>
        </p:nvSpPr>
        <p:spPr>
          <a:xfrm>
            <a:off x="6318928" y="2311352"/>
            <a:ext cx="5212080" cy="695373"/>
          </a:xfrm>
        </p:spPr>
        <p:txBody>
          <a:bodyPr anchor="b">
            <a:normAutofit/>
          </a:bodyPr>
          <a:lstStyle>
            <a:lvl1pPr marL="0" indent="0">
              <a:buNone/>
              <a:defRPr sz="18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74177CA-5C13-4311-BFD3-B98FBD942DA5}"/>
              </a:ext>
            </a:extLst>
          </p:cNvPr>
          <p:cNvSpPr>
            <a:spLocks noGrp="1"/>
          </p:cNvSpPr>
          <p:nvPr>
            <p:ph sz="quarter" idx="4"/>
          </p:nvPr>
        </p:nvSpPr>
        <p:spPr>
          <a:xfrm>
            <a:off x="6318928" y="3006725"/>
            <a:ext cx="5212080" cy="31912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DEA255A-4CB5-40CA-B756-1AA5E27C20BF}"/>
              </a:ext>
            </a:extLst>
          </p:cNvPr>
          <p:cNvSpPr>
            <a:spLocks noGrp="1"/>
          </p:cNvSpPr>
          <p:nvPr>
            <p:ph type="dt" sz="half" idx="10"/>
          </p:nvPr>
        </p:nvSpPr>
        <p:spPr/>
        <p:txBody>
          <a:bodyPr/>
          <a:lstStyle/>
          <a:p>
            <a:fld id="{6AEEA9BA-4E8F-439E-BEA4-91FBA01E3F5F}" type="datetime1">
              <a:rPr lang="en-US" smtClean="0"/>
              <a:t>6/18/25</a:t>
            </a:fld>
            <a:endParaRPr lang="en-US"/>
          </a:p>
        </p:txBody>
      </p:sp>
      <p:sp>
        <p:nvSpPr>
          <p:cNvPr id="8" name="Footer Placeholder 7">
            <a:extLst>
              <a:ext uri="{FF2B5EF4-FFF2-40B4-BE49-F238E27FC236}">
                <a16:creationId xmlns:a16="http://schemas.microsoft.com/office/drawing/2014/main" id="{FF3072C4-10F1-49B8-B0BF-69204EDDCFA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A5ACC97-44C1-4887-909B-E6732D3C1FFE}"/>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16157784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27D313-943A-47E0-8A7A-DFFBCC297AB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3AC25A7-81C8-4AA1-AD9F-C78A451FDE2E}"/>
              </a:ext>
            </a:extLst>
          </p:cNvPr>
          <p:cNvSpPr>
            <a:spLocks noGrp="1"/>
          </p:cNvSpPr>
          <p:nvPr>
            <p:ph type="dt" sz="half" idx="10"/>
          </p:nvPr>
        </p:nvSpPr>
        <p:spPr/>
        <p:txBody>
          <a:bodyPr/>
          <a:lstStyle/>
          <a:p>
            <a:fld id="{BE15BF18-0007-481C-AA29-413124BC3EE7}" type="datetime1">
              <a:rPr lang="en-US" smtClean="0"/>
              <a:t>6/18/25</a:t>
            </a:fld>
            <a:endParaRPr lang="en-US"/>
          </a:p>
        </p:txBody>
      </p:sp>
      <p:sp>
        <p:nvSpPr>
          <p:cNvPr id="4" name="Footer Placeholder 3">
            <a:extLst>
              <a:ext uri="{FF2B5EF4-FFF2-40B4-BE49-F238E27FC236}">
                <a16:creationId xmlns:a16="http://schemas.microsoft.com/office/drawing/2014/main" id="{6EF54740-6022-46B2-9C55-B60E9651684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89497C9-6B5E-46D6-8FE9-0A5E0CF7F95B}"/>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14561039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149F9F0F-FB8C-5565-247C-BDCC156B5CAF}"/>
              </a:ext>
            </a:extLst>
          </p:cNvPr>
          <p:cNvSpPr/>
          <p:nvPr/>
        </p:nvSpPr>
        <p:spPr>
          <a:xfrm>
            <a:off x="0" y="0"/>
            <a:ext cx="12192000" cy="6858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Date Placeholder 1">
            <a:extLst>
              <a:ext uri="{FF2B5EF4-FFF2-40B4-BE49-F238E27FC236}">
                <a16:creationId xmlns:a16="http://schemas.microsoft.com/office/drawing/2014/main" id="{92740D3C-270A-401A-810C-2F86BBBB87D4}"/>
              </a:ext>
            </a:extLst>
          </p:cNvPr>
          <p:cNvSpPr>
            <a:spLocks noGrp="1"/>
          </p:cNvSpPr>
          <p:nvPr>
            <p:ph type="dt" sz="half" idx="10"/>
          </p:nvPr>
        </p:nvSpPr>
        <p:spPr/>
        <p:txBody>
          <a:bodyPr/>
          <a:lstStyle/>
          <a:p>
            <a:fld id="{09BE9870-3748-43AD-B547-02A075CB4A1D}" type="datetime1">
              <a:rPr lang="en-US" smtClean="0"/>
              <a:t>6/18/25</a:t>
            </a:fld>
            <a:endParaRPr lang="en-US"/>
          </a:p>
        </p:txBody>
      </p:sp>
      <p:sp>
        <p:nvSpPr>
          <p:cNvPr id="3" name="Footer Placeholder 2">
            <a:extLst>
              <a:ext uri="{FF2B5EF4-FFF2-40B4-BE49-F238E27FC236}">
                <a16:creationId xmlns:a16="http://schemas.microsoft.com/office/drawing/2014/main" id="{DDCBE9F8-1765-4F36-A4DE-1DB136025AC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790CF9E-A6C6-4873-ADBE-7A2939319E58}"/>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7091790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8CDF8-00AD-4441-A6D5-9D7A659EB6C0}"/>
              </a:ext>
            </a:extLst>
          </p:cNvPr>
          <p:cNvSpPr>
            <a:spLocks noGrp="1"/>
          </p:cNvSpPr>
          <p:nvPr>
            <p:ph type="title"/>
          </p:nvPr>
        </p:nvSpPr>
        <p:spPr>
          <a:xfrm>
            <a:off x="640080" y="1371600"/>
            <a:ext cx="3859397" cy="1451723"/>
          </a:xfrm>
        </p:spPr>
        <p:txBody>
          <a:bodyPr anchor="t">
            <a:normAutofit/>
          </a:bodyPr>
          <a:lstStyle>
            <a:lvl1pPr>
              <a:defRPr sz="3600"/>
            </a:lvl1pPr>
          </a:lstStyle>
          <a:p>
            <a:r>
              <a:rPr lang="en-US"/>
              <a:t>Click to edit Master title style</a:t>
            </a:r>
          </a:p>
        </p:txBody>
      </p:sp>
      <p:sp>
        <p:nvSpPr>
          <p:cNvPr id="3" name="Content Placeholder 2">
            <a:extLst>
              <a:ext uri="{FF2B5EF4-FFF2-40B4-BE49-F238E27FC236}">
                <a16:creationId xmlns:a16="http://schemas.microsoft.com/office/drawing/2014/main" id="{28C330AF-CB7E-420A-AE8A-E02E90325885}"/>
              </a:ext>
            </a:extLst>
          </p:cNvPr>
          <p:cNvSpPr>
            <a:spLocks noGrp="1"/>
          </p:cNvSpPr>
          <p:nvPr>
            <p:ph idx="1"/>
          </p:nvPr>
        </p:nvSpPr>
        <p:spPr>
          <a:xfrm>
            <a:off x="4936519" y="1031001"/>
            <a:ext cx="6594490" cy="5166360"/>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43257AD-2422-4CDA-9C55-700F4B5BF251}"/>
              </a:ext>
            </a:extLst>
          </p:cNvPr>
          <p:cNvSpPr>
            <a:spLocks noGrp="1"/>
          </p:cNvSpPr>
          <p:nvPr>
            <p:ph type="body" sz="half" idx="2"/>
          </p:nvPr>
        </p:nvSpPr>
        <p:spPr>
          <a:xfrm>
            <a:off x="640080" y="2972168"/>
            <a:ext cx="3859397" cy="3226826"/>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51B7454-C1CC-46F2-A6FB-1FE786C48F49}"/>
              </a:ext>
            </a:extLst>
          </p:cNvPr>
          <p:cNvSpPr>
            <a:spLocks noGrp="1"/>
          </p:cNvSpPr>
          <p:nvPr>
            <p:ph type="dt" sz="half" idx="10"/>
          </p:nvPr>
        </p:nvSpPr>
        <p:spPr/>
        <p:txBody>
          <a:bodyPr/>
          <a:lstStyle/>
          <a:p>
            <a:fld id="{558E7897-33C5-4F1A-9307-D068E37F3DC7}" type="datetime1">
              <a:rPr lang="en-US" smtClean="0"/>
              <a:t>6/18/25</a:t>
            </a:fld>
            <a:endParaRPr lang="en-US"/>
          </a:p>
        </p:txBody>
      </p:sp>
      <p:sp>
        <p:nvSpPr>
          <p:cNvPr id="6" name="Footer Placeholder 5">
            <a:extLst>
              <a:ext uri="{FF2B5EF4-FFF2-40B4-BE49-F238E27FC236}">
                <a16:creationId xmlns:a16="http://schemas.microsoft.com/office/drawing/2014/main" id="{49077DBE-6CC7-421B-AB5E-341E20BD922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D6EAB8F-7526-4CDB-B782-FAD8B3E70B0A}"/>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13413047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1647F-5A61-44C9-81DC-331C9AE5DDAE}"/>
              </a:ext>
            </a:extLst>
          </p:cNvPr>
          <p:cNvSpPr>
            <a:spLocks noGrp="1"/>
          </p:cNvSpPr>
          <p:nvPr>
            <p:ph type="title"/>
          </p:nvPr>
        </p:nvSpPr>
        <p:spPr>
          <a:xfrm>
            <a:off x="640080" y="1371600"/>
            <a:ext cx="3859397" cy="1451723"/>
          </a:xfrm>
        </p:spPr>
        <p:txBody>
          <a:bodyPr anchor="t">
            <a:normAutofit/>
          </a:bodyPr>
          <a:lstStyle>
            <a:lvl1pPr>
              <a:defRPr sz="3600"/>
            </a:lvl1pPr>
          </a:lstStyle>
          <a:p>
            <a:r>
              <a:rPr lang="en-US"/>
              <a:t>Click to edit Master title style</a:t>
            </a:r>
          </a:p>
        </p:txBody>
      </p:sp>
      <p:sp>
        <p:nvSpPr>
          <p:cNvPr id="3" name="Picture Placeholder 2">
            <a:extLst>
              <a:ext uri="{FF2B5EF4-FFF2-40B4-BE49-F238E27FC236}">
                <a16:creationId xmlns:a16="http://schemas.microsoft.com/office/drawing/2014/main" id="{31627A0F-F1B8-49BE-A0FF-7FE16E3BDCC1}"/>
              </a:ext>
            </a:extLst>
          </p:cNvPr>
          <p:cNvSpPr>
            <a:spLocks noGrp="1"/>
          </p:cNvSpPr>
          <p:nvPr>
            <p:ph type="pic" idx="1"/>
          </p:nvPr>
        </p:nvSpPr>
        <p:spPr>
          <a:xfrm>
            <a:off x="4937760" y="1033271"/>
            <a:ext cx="6592824" cy="516636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C86D1BD6-1519-4431-9FAF-7D4F4129972C}"/>
              </a:ext>
            </a:extLst>
          </p:cNvPr>
          <p:cNvSpPr>
            <a:spLocks noGrp="1"/>
          </p:cNvSpPr>
          <p:nvPr>
            <p:ph type="body" sz="half" idx="2"/>
          </p:nvPr>
        </p:nvSpPr>
        <p:spPr>
          <a:xfrm>
            <a:off x="640080" y="2972167"/>
            <a:ext cx="3859397" cy="322682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5A587A0-353B-42C2-BA96-B1ADEDF642BE}"/>
              </a:ext>
            </a:extLst>
          </p:cNvPr>
          <p:cNvSpPr>
            <a:spLocks noGrp="1"/>
          </p:cNvSpPr>
          <p:nvPr>
            <p:ph type="dt" sz="half" idx="10"/>
          </p:nvPr>
        </p:nvSpPr>
        <p:spPr/>
        <p:txBody>
          <a:bodyPr/>
          <a:lstStyle/>
          <a:p>
            <a:fld id="{82E171BA-CC09-47C8-A6DF-F5C5CB59CEEC}" type="datetime1">
              <a:rPr lang="en-US" smtClean="0"/>
              <a:t>6/18/25</a:t>
            </a:fld>
            <a:endParaRPr lang="en-US"/>
          </a:p>
        </p:txBody>
      </p:sp>
      <p:sp>
        <p:nvSpPr>
          <p:cNvPr id="6" name="Footer Placeholder 5">
            <a:extLst>
              <a:ext uri="{FF2B5EF4-FFF2-40B4-BE49-F238E27FC236}">
                <a16:creationId xmlns:a16="http://schemas.microsoft.com/office/drawing/2014/main" id="{44D5A88E-3957-4B76-B1BE-4164029217B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5F7C5FD-E56A-4C66-8F23-087F95A2FD0E}"/>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18676012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AB4E786-7636-4278-8595-D365D28A796A}"/>
              </a:ext>
            </a:extLst>
          </p:cNvPr>
          <p:cNvSpPr>
            <a:spLocks noGrp="1"/>
          </p:cNvSpPr>
          <p:nvPr>
            <p:ph type="title"/>
          </p:nvPr>
        </p:nvSpPr>
        <p:spPr>
          <a:xfrm>
            <a:off x="640079" y="1371601"/>
            <a:ext cx="10890929" cy="1097280"/>
          </a:xfrm>
          <a:prstGeom prst="rect">
            <a:avLst/>
          </a:prstGeom>
        </p:spPr>
        <p:txBody>
          <a:bodyPr vert="horz" lIns="91440" tIns="45720" rIns="91440" bIns="45720" rtlCol="0" anchor="t">
            <a:normAutofit/>
          </a:bodyPr>
          <a:lstStyle/>
          <a:p>
            <a:r>
              <a:rPr lang="en-US"/>
              <a:t>Click to edit Master title style</a:t>
            </a:r>
          </a:p>
        </p:txBody>
      </p:sp>
      <p:sp>
        <p:nvSpPr>
          <p:cNvPr id="3" name="Text Placeholder 2">
            <a:extLst>
              <a:ext uri="{FF2B5EF4-FFF2-40B4-BE49-F238E27FC236}">
                <a16:creationId xmlns:a16="http://schemas.microsoft.com/office/drawing/2014/main" id="{EA740849-7059-4C70-992B-5304D2EE9BAB}"/>
              </a:ext>
            </a:extLst>
          </p:cNvPr>
          <p:cNvSpPr>
            <a:spLocks noGrp="1"/>
          </p:cNvSpPr>
          <p:nvPr>
            <p:ph type="body" idx="1"/>
          </p:nvPr>
        </p:nvSpPr>
        <p:spPr>
          <a:xfrm>
            <a:off x="640080" y="2633472"/>
            <a:ext cx="10890928" cy="356616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9FEBF6-CEA6-4332-87B3-697807571C84}"/>
              </a:ext>
            </a:extLst>
          </p:cNvPr>
          <p:cNvSpPr>
            <a:spLocks noGrp="1"/>
          </p:cNvSpPr>
          <p:nvPr>
            <p:ph type="dt" sz="half" idx="2"/>
          </p:nvPr>
        </p:nvSpPr>
        <p:spPr>
          <a:xfrm>
            <a:off x="640080" y="6356350"/>
            <a:ext cx="2743200" cy="365125"/>
          </a:xfrm>
          <a:prstGeom prst="rect">
            <a:avLst/>
          </a:prstGeom>
        </p:spPr>
        <p:txBody>
          <a:bodyPr vert="horz" lIns="91440" tIns="45720" rIns="91440" bIns="45720" rtlCol="0" anchor="ctr"/>
          <a:lstStyle>
            <a:lvl1pPr algn="l">
              <a:defRPr sz="900" b="1" cap="all" spc="300" baseline="0">
                <a:solidFill>
                  <a:schemeClr val="tx1"/>
                </a:solidFill>
              </a:defRPr>
            </a:lvl1pPr>
          </a:lstStyle>
          <a:p>
            <a:fld id="{7DA38F49-B3E2-4BF0-BEC7-C30D34ABBB8D}" type="datetime1">
              <a:rPr lang="en-US" smtClean="0"/>
              <a:t>6/18/25</a:t>
            </a:fld>
            <a:endParaRPr lang="en-US"/>
          </a:p>
        </p:txBody>
      </p:sp>
      <p:sp>
        <p:nvSpPr>
          <p:cNvPr id="5" name="Footer Placeholder 4">
            <a:extLst>
              <a:ext uri="{FF2B5EF4-FFF2-40B4-BE49-F238E27FC236}">
                <a16:creationId xmlns:a16="http://schemas.microsoft.com/office/drawing/2014/main" id="{BC6BAF94-621C-43E1-BA0C-410A6899031B}"/>
              </a:ext>
            </a:extLst>
          </p:cNvPr>
          <p:cNvSpPr>
            <a:spLocks noGrp="1"/>
          </p:cNvSpPr>
          <p:nvPr>
            <p:ph type="ftr" sz="quarter" idx="3"/>
          </p:nvPr>
        </p:nvSpPr>
        <p:spPr>
          <a:xfrm>
            <a:off x="6767622" y="6356350"/>
            <a:ext cx="4040373" cy="365125"/>
          </a:xfrm>
          <a:prstGeom prst="rect">
            <a:avLst/>
          </a:prstGeom>
        </p:spPr>
        <p:txBody>
          <a:bodyPr vert="horz" lIns="91440" tIns="45720" rIns="91440" bIns="45720" rtlCol="0" anchor="ctr"/>
          <a:lstStyle>
            <a:lvl1pPr algn="r">
              <a:defRPr sz="900" b="1" cap="all" spc="300" baseline="0">
                <a:solidFill>
                  <a:schemeClr val="tx1"/>
                </a:solidFill>
              </a:defRPr>
            </a:lvl1pPr>
          </a:lstStyle>
          <a:p>
            <a:endParaRPr lang="en-US"/>
          </a:p>
        </p:txBody>
      </p:sp>
      <p:sp>
        <p:nvSpPr>
          <p:cNvPr id="6" name="Slide Number Placeholder 5">
            <a:extLst>
              <a:ext uri="{FF2B5EF4-FFF2-40B4-BE49-F238E27FC236}">
                <a16:creationId xmlns:a16="http://schemas.microsoft.com/office/drawing/2014/main" id="{137D19E5-9E16-48C9-AAE2-0C70679A8D7B}"/>
              </a:ext>
            </a:extLst>
          </p:cNvPr>
          <p:cNvSpPr>
            <a:spLocks noGrp="1"/>
          </p:cNvSpPr>
          <p:nvPr>
            <p:ph type="sldNum" sz="quarter" idx="4"/>
          </p:nvPr>
        </p:nvSpPr>
        <p:spPr>
          <a:xfrm>
            <a:off x="10807995" y="6356350"/>
            <a:ext cx="723014" cy="365125"/>
          </a:xfrm>
          <a:prstGeom prst="rect">
            <a:avLst/>
          </a:prstGeom>
        </p:spPr>
        <p:txBody>
          <a:bodyPr vert="horz" lIns="91440" tIns="45720" rIns="91440" bIns="45720" rtlCol="0" anchor="ctr"/>
          <a:lstStyle>
            <a:lvl1pPr algn="r">
              <a:defRPr sz="900" b="1" cap="all" spc="300" baseline="0">
                <a:solidFill>
                  <a:schemeClr val="tx1"/>
                </a:solidFill>
              </a:defRPr>
            </a:lvl1pPr>
          </a:lstStyle>
          <a:p>
            <a:fld id="{70C12960-6E85-460F-B6E3-5B82CB31AF3D}" type="slidenum">
              <a:rPr lang="en-US" smtClean="0"/>
              <a:t>‹#›</a:t>
            </a:fld>
            <a:endParaRPr lang="en-US"/>
          </a:p>
        </p:txBody>
      </p:sp>
      <p:cxnSp>
        <p:nvCxnSpPr>
          <p:cNvPr id="9" name="Straight Connector 8">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p:cNvCxnSpPr>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8996329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hf sldNum="0" hdr="0" ftr="0" dt="0"/>
  <p:txStyles>
    <p:titleStyle>
      <a:lvl1pPr algn="l" defTabSz="914400" rtl="0" eaLnBrk="1" latinLnBrk="0" hangingPunct="1">
        <a:lnSpc>
          <a:spcPct val="100000"/>
        </a:lnSpc>
        <a:spcBef>
          <a:spcPct val="0"/>
        </a:spcBef>
        <a:buNone/>
        <a:defRPr sz="4000" b="1"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87000"/>
        <a:buFont typeface="Arial" panose="020B0604020202020204" pitchFamily="34" charset="0"/>
        <a:buChar char="•"/>
        <a:defRPr sz="2000" kern="1200">
          <a:solidFill>
            <a:schemeClr val="tx1"/>
          </a:solidFill>
          <a:latin typeface="+mn-lt"/>
          <a:ea typeface="+mn-ea"/>
          <a:cs typeface="+mn-cs"/>
        </a:defRPr>
      </a:lvl1pPr>
      <a:lvl2pPr marL="493776" indent="-228600" algn="l" defTabSz="914400" rtl="0" eaLnBrk="1" latinLnBrk="0" hangingPunct="1">
        <a:lnSpc>
          <a:spcPct val="120000"/>
        </a:lnSpc>
        <a:spcBef>
          <a:spcPts val="500"/>
        </a:spcBef>
        <a:buSzPct val="87000"/>
        <a:buFont typeface="Arial" panose="020B0604020202020204" pitchFamily="34" charset="0"/>
        <a:buChar char="•"/>
        <a:defRPr sz="1800" kern="1200">
          <a:solidFill>
            <a:schemeClr val="tx1"/>
          </a:solidFill>
          <a:latin typeface="+mn-lt"/>
          <a:ea typeface="+mn-ea"/>
          <a:cs typeface="+mn-cs"/>
        </a:defRPr>
      </a:lvl2pPr>
      <a:lvl3pPr marL="731520" indent="-228600" algn="l" defTabSz="914400" rtl="0" eaLnBrk="1" latinLnBrk="0" hangingPunct="1">
        <a:lnSpc>
          <a:spcPct val="120000"/>
        </a:lnSpc>
        <a:spcBef>
          <a:spcPts val="500"/>
        </a:spcBef>
        <a:buSzPct val="87000"/>
        <a:buFont typeface="Arial" panose="020B0604020202020204" pitchFamily="34" charset="0"/>
        <a:buChar char="•"/>
        <a:defRPr sz="1600" kern="1200">
          <a:solidFill>
            <a:schemeClr val="tx1"/>
          </a:solidFill>
          <a:latin typeface="+mn-lt"/>
          <a:ea typeface="+mn-ea"/>
          <a:cs typeface="+mn-cs"/>
        </a:defRPr>
      </a:lvl3pPr>
      <a:lvl4pPr marL="1051560" indent="-285750" algn="l" defTabSz="914400" rtl="0" eaLnBrk="1" latinLnBrk="0" hangingPunct="1">
        <a:lnSpc>
          <a:spcPct val="120000"/>
        </a:lnSpc>
        <a:spcBef>
          <a:spcPts val="500"/>
        </a:spcBef>
        <a:buSzPct val="87000"/>
        <a:buFont typeface="Arial" panose="020B0604020202020204" pitchFamily="34" charset="0"/>
        <a:buChar char="•"/>
        <a:defRPr sz="1400" kern="1200">
          <a:solidFill>
            <a:schemeClr val="tx1"/>
          </a:solidFill>
          <a:latin typeface="+mn-lt"/>
          <a:ea typeface="+mn-ea"/>
          <a:cs typeface="+mn-cs"/>
        </a:defRPr>
      </a:lvl4pPr>
      <a:lvl5pPr marL="1298448" indent="-228600" algn="l" defTabSz="914400" rtl="0" eaLnBrk="1" latinLnBrk="0" hangingPunct="1">
        <a:lnSpc>
          <a:spcPct val="120000"/>
        </a:lnSpc>
        <a:spcBef>
          <a:spcPts val="500"/>
        </a:spcBef>
        <a:buSzPct val="87000"/>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2.xml"/><Relationship Id="rId5" Type="http://schemas.openxmlformats.org/officeDocument/2006/relationships/image" Target="../media/image25.jpeg"/><Relationship Id="rId4" Type="http://schemas.openxmlformats.org/officeDocument/2006/relationships/image" Target="../media/image24.jpeg"/></Relationships>
</file>

<file path=ppt/slides/_rels/slide11.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diagramLayout" Target="../diagrams/layout3.xml"/><Relationship Id="rId7" Type="http://schemas.openxmlformats.org/officeDocument/2006/relationships/image" Target="../media/image26.png"/><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10" Type="http://schemas.openxmlformats.org/officeDocument/2006/relationships/image" Target="../media/image28.jpeg"/><Relationship Id="rId4" Type="http://schemas.openxmlformats.org/officeDocument/2006/relationships/diagramQuickStyle" Target="../diagrams/quickStyle3.xml"/><Relationship Id="rId9" Type="http://schemas.openxmlformats.org/officeDocument/2006/relationships/image" Target="../media/image27.jpeg"/></Relationships>
</file>

<file path=ppt/slides/_rels/slide12.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9.jpe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19F9BF86-FE94-4517-B97D-026C7515E5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640080" y="1434438"/>
            <a:ext cx="2983229" cy="2612976"/>
          </a:xfrm>
        </p:spPr>
        <p:txBody>
          <a:bodyPr anchor="t">
            <a:normAutofit/>
          </a:bodyPr>
          <a:lstStyle/>
          <a:p>
            <a:r>
              <a:rPr lang="en-GB" sz="4400">
                <a:latin typeface="Calibri"/>
                <a:ea typeface="Calibri"/>
                <a:cs typeface="Calibri"/>
              </a:rPr>
              <a:t>Nigeria- The giant of Africa </a:t>
            </a:r>
          </a:p>
        </p:txBody>
      </p:sp>
      <p:sp>
        <p:nvSpPr>
          <p:cNvPr id="3" name="Subtitle 2"/>
          <p:cNvSpPr>
            <a:spLocks noGrp="1"/>
          </p:cNvSpPr>
          <p:nvPr>
            <p:ph type="subTitle" idx="1"/>
          </p:nvPr>
        </p:nvSpPr>
        <p:spPr>
          <a:xfrm>
            <a:off x="640080" y="4130979"/>
            <a:ext cx="2983229" cy="1160231"/>
          </a:xfrm>
        </p:spPr>
        <p:txBody>
          <a:bodyPr vert="horz" lIns="91440" tIns="45720" rIns="91440" bIns="45720" rtlCol="0" anchor="b">
            <a:normAutofit fontScale="85000" lnSpcReduction="20000"/>
          </a:bodyPr>
          <a:lstStyle/>
          <a:p>
            <a:r>
              <a:rPr lang="en-GB"/>
              <a:t>Brought to you By the fabulous four: Ishaan, Andy, Simon, Guy </a:t>
            </a:r>
          </a:p>
        </p:txBody>
      </p:sp>
      <p:pic>
        <p:nvPicPr>
          <p:cNvPr id="4" name="Picture 3" descr="Time Laps Of City Near The Beach">
            <a:extLst>
              <a:ext uri="{FF2B5EF4-FFF2-40B4-BE49-F238E27FC236}">
                <a16:creationId xmlns:a16="http://schemas.microsoft.com/office/drawing/2014/main" id="{77C3FF6C-F2B3-1A16-2F58-2ED2E79C881F}"/>
              </a:ext>
            </a:extLst>
          </p:cNvPr>
          <p:cNvPicPr>
            <a:picLocks noChangeAspect="1"/>
          </p:cNvPicPr>
          <p:nvPr>
            <a:videoFile r:link="rId2"/>
            <p:extLst>
              <p:ext uri="{DAA4B4D4-6D71-4841-9C94-3DE7FCFB9230}">
                <p14:media xmlns:p14="http://schemas.microsoft.com/office/powerpoint/2010/main" r:embed="rId1"/>
              </p:ext>
            </p:extLst>
          </p:nvPr>
        </p:nvPicPr>
        <p:blipFill>
          <a:blip r:embed="rId4"/>
          <a:srcRect r="6250" b="6250"/>
          <a:stretch>
            <a:fillRect/>
          </a:stretch>
        </p:blipFill>
        <p:spPr>
          <a:xfrm>
            <a:off x="4229100" y="1348720"/>
            <a:ext cx="7290648" cy="4100988"/>
          </a:xfrm>
          <a:prstGeom prst="rect">
            <a:avLst/>
          </a:prstGeom>
        </p:spPr>
      </p:pic>
      <p:cxnSp>
        <p:nvCxnSpPr>
          <p:cNvPr id="20" name="Straight Connector 19">
            <a:extLst>
              <a:ext uri="{FF2B5EF4-FFF2-40B4-BE49-F238E27FC236}">
                <a16:creationId xmlns:a16="http://schemas.microsoft.com/office/drawing/2014/main" id="{426B4E86-32C4-273A-1ADF-6B44243549D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72253" y="6272784"/>
            <a:ext cx="10847495"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9857222"/>
      </p:ext>
    </p:extLst>
  </p:cSld>
  <p:clrMapOvr>
    <a:masterClrMapping/>
  </p:clrMapOvr>
  <mc:AlternateContent xmlns:mc="http://schemas.openxmlformats.org/markup-compatibility/2006" xmlns:p14="http://schemas.microsoft.com/office/powerpoint/2010/main">
    <mc:Choice Requires="p14">
      <p:transition spd="slow" p14:dur="1500">
        <p:cut/>
      </p:transition>
    </mc:Choice>
    <mc:Fallback xmlns="">
      <p:transition spd="slow">
        <p:cu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406BD704-01C2-4341-B99A-116CC7EC56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descr="Forest on a plateau">
            <a:extLst>
              <a:ext uri="{FF2B5EF4-FFF2-40B4-BE49-F238E27FC236}">
                <a16:creationId xmlns:a16="http://schemas.microsoft.com/office/drawing/2014/main" id="{5DCF604E-1039-5734-5D88-FE2335937CCB}"/>
              </a:ext>
            </a:extLst>
          </p:cNvPr>
          <p:cNvPicPr>
            <a:picLocks noChangeAspect="1"/>
          </p:cNvPicPr>
          <p:nvPr/>
        </p:nvPicPr>
        <p:blipFill>
          <a:blip r:embed="rId2"/>
          <a:srcRect t="12109"/>
          <a:stretch>
            <a:fillRect/>
          </a:stretch>
        </p:blipFill>
        <p:spPr>
          <a:xfrm>
            <a:off x="20" y="10"/>
            <a:ext cx="12191980" cy="6857990"/>
          </a:xfrm>
          <a:prstGeom prst="rect">
            <a:avLst/>
          </a:prstGeom>
        </p:spPr>
      </p:pic>
      <p:sp useBgFill="1">
        <p:nvSpPr>
          <p:cNvPr id="35" name="Rectangle 34">
            <a:extLst>
              <a:ext uri="{FF2B5EF4-FFF2-40B4-BE49-F238E27FC236}">
                <a16:creationId xmlns:a16="http://schemas.microsoft.com/office/drawing/2014/main" id="{0225C01B-A296-4FAA-AA46-794F27DF69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4894" y="979075"/>
            <a:ext cx="5777024" cy="50749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A89203E-D590-A7C1-F273-44DA5B6708B0}"/>
              </a:ext>
            </a:extLst>
          </p:cNvPr>
          <p:cNvSpPr>
            <a:spLocks noGrp="1"/>
          </p:cNvSpPr>
          <p:nvPr>
            <p:ph type="title"/>
          </p:nvPr>
        </p:nvSpPr>
        <p:spPr>
          <a:xfrm>
            <a:off x="1049451" y="1352492"/>
            <a:ext cx="4665540" cy="1143000"/>
          </a:xfrm>
        </p:spPr>
        <p:txBody>
          <a:bodyPr anchor="t">
            <a:normAutofit/>
          </a:bodyPr>
          <a:lstStyle/>
          <a:p>
            <a:pPr>
              <a:lnSpc>
                <a:spcPct val="90000"/>
              </a:lnSpc>
            </a:pPr>
            <a:r>
              <a:rPr lang="en-US" sz="3700"/>
              <a:t>Places to visit (physical features)</a:t>
            </a:r>
          </a:p>
        </p:txBody>
      </p:sp>
      <p:cxnSp>
        <p:nvCxnSpPr>
          <p:cNvPr id="37" name="Straight Connector 36">
            <a:extLst>
              <a:ext uri="{FF2B5EF4-FFF2-40B4-BE49-F238E27FC236}">
                <a16:creationId xmlns:a16="http://schemas.microsoft.com/office/drawing/2014/main" id="{62713E66-598D-4B8A-9D2A-67C7AF46EF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85673" y="979075"/>
            <a:ext cx="0" cy="507492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2E38786F-D26D-1001-32D5-914F82DF4542}"/>
              </a:ext>
            </a:extLst>
          </p:cNvPr>
          <p:cNvSpPr>
            <a:spLocks noGrp="1"/>
          </p:cNvSpPr>
          <p:nvPr>
            <p:ph idx="1"/>
          </p:nvPr>
        </p:nvSpPr>
        <p:spPr>
          <a:xfrm>
            <a:off x="1049454" y="2662356"/>
            <a:ext cx="4665546" cy="3057911"/>
          </a:xfrm>
        </p:spPr>
        <p:txBody>
          <a:bodyPr vert="horz" lIns="91440" tIns="45720" rIns="91440" bIns="45720" rtlCol="0">
            <a:normAutofit/>
          </a:bodyPr>
          <a:lstStyle/>
          <a:p>
            <a:pPr marL="0" indent="0">
              <a:lnSpc>
                <a:spcPct val="110000"/>
              </a:lnSpc>
              <a:buNone/>
            </a:pPr>
            <a:r>
              <a:rPr lang="en-US" sz="1100" b="1">
                <a:latin typeface="Calibri"/>
                <a:ea typeface="Calibri"/>
                <a:cs typeface="Calibri"/>
              </a:rPr>
              <a:t>Nigeria is a country with many amazing physical features. These locations are very popular with tourists.</a:t>
            </a:r>
          </a:p>
          <a:p>
            <a:pPr>
              <a:lnSpc>
                <a:spcPct val="110000"/>
              </a:lnSpc>
              <a:buFont typeface="Calibri" panose="020B0604020202020204" pitchFamily="34" charset="0"/>
              <a:buChar char="-"/>
            </a:pPr>
            <a:r>
              <a:rPr lang="en-US" sz="1100" b="1" err="1">
                <a:latin typeface="Calibri"/>
                <a:ea typeface="Calibri"/>
                <a:cs typeface="Calibri"/>
              </a:rPr>
              <a:t>Ogbunike</a:t>
            </a:r>
            <a:r>
              <a:rPr lang="en-US" sz="1100" b="1">
                <a:latin typeface="Calibri"/>
                <a:ea typeface="Calibri"/>
                <a:cs typeface="Calibri"/>
              </a:rPr>
              <a:t> Cave – This is a cave in the valley behind the </a:t>
            </a:r>
            <a:r>
              <a:rPr lang="en-US" sz="1100" b="1" err="1">
                <a:latin typeface="Calibri"/>
                <a:ea typeface="Calibri"/>
                <a:cs typeface="Calibri"/>
              </a:rPr>
              <a:t>Ogbunike</a:t>
            </a:r>
            <a:r>
              <a:rPr lang="en-US" sz="1100" b="1">
                <a:latin typeface="Calibri"/>
                <a:ea typeface="Calibri"/>
                <a:cs typeface="Calibri"/>
              </a:rPr>
              <a:t> Hills. This is popular for tourists in Anambra (a Nigerian state) and the </a:t>
            </a:r>
            <a:r>
              <a:rPr lang="en-US" sz="1100" b="1" err="1">
                <a:latin typeface="Calibri"/>
                <a:ea typeface="Calibri"/>
                <a:cs typeface="Calibri"/>
              </a:rPr>
              <a:t>Nkisa</a:t>
            </a:r>
            <a:r>
              <a:rPr lang="en-US" sz="1100" b="1">
                <a:latin typeface="Calibri"/>
                <a:ea typeface="Calibri"/>
                <a:cs typeface="Calibri"/>
              </a:rPr>
              <a:t> River flows near it</a:t>
            </a:r>
            <a:r>
              <a:rPr lang="en-US" sz="1100">
                <a:latin typeface="Calibri"/>
                <a:ea typeface="Calibri"/>
                <a:cs typeface="Calibri"/>
              </a:rPr>
              <a:t>.</a:t>
            </a:r>
          </a:p>
          <a:p>
            <a:pPr>
              <a:lnSpc>
                <a:spcPct val="110000"/>
              </a:lnSpc>
              <a:buFont typeface="Calibri" panose="020B0604020202020204" pitchFamily="34" charset="0"/>
              <a:buChar char="-"/>
            </a:pPr>
            <a:r>
              <a:rPr lang="en-US" sz="1100" b="1">
                <a:latin typeface="Calibri"/>
                <a:ea typeface="+mn-lt"/>
                <a:cs typeface="+mn-lt"/>
              </a:rPr>
              <a:t>Zuma Rock</a:t>
            </a:r>
            <a:br>
              <a:rPr lang="en-US" sz="1100" b="1">
                <a:latin typeface="Calibri"/>
                <a:ea typeface="+mn-lt"/>
                <a:cs typeface="+mn-lt"/>
              </a:rPr>
            </a:br>
            <a:r>
              <a:rPr lang="en-US" sz="1100" b="1">
                <a:latin typeface="Calibri"/>
                <a:ea typeface="+mn-lt"/>
                <a:cs typeface="+mn-lt"/>
              </a:rPr>
              <a:t> Often called the "Gateway to Abuja," Zuma Rock is a massive monolith standing at about 725 meters (2,379 feet) above its surroundings. It’s famous for its human-like facial features and spiritual significance to local communities.</a:t>
            </a:r>
            <a:endParaRPr lang="en-US" sz="1100">
              <a:latin typeface="Calibri"/>
              <a:ea typeface="Calibri"/>
              <a:cs typeface="Calibri"/>
            </a:endParaRPr>
          </a:p>
          <a:p>
            <a:pPr>
              <a:lnSpc>
                <a:spcPct val="110000"/>
              </a:lnSpc>
              <a:buFont typeface="Calibri" panose="020B0604020202020204" pitchFamily="34" charset="0"/>
              <a:buChar char="-"/>
            </a:pPr>
            <a:r>
              <a:rPr lang="en-US" sz="1100" b="1">
                <a:latin typeface="Calibri"/>
                <a:ea typeface="+mn-lt"/>
                <a:cs typeface="+mn-lt"/>
              </a:rPr>
              <a:t>Erin </a:t>
            </a:r>
            <a:r>
              <a:rPr lang="en-US" sz="1100" b="1" err="1">
                <a:latin typeface="Calibri"/>
                <a:ea typeface="+mn-lt"/>
                <a:cs typeface="+mn-lt"/>
              </a:rPr>
              <a:t>Ijesha</a:t>
            </a:r>
            <a:r>
              <a:rPr lang="en-US" sz="1100" b="1">
                <a:latin typeface="Calibri"/>
                <a:ea typeface="+mn-lt"/>
                <a:cs typeface="+mn-lt"/>
              </a:rPr>
              <a:t> Waterfall</a:t>
            </a:r>
            <a:br>
              <a:rPr lang="en-US" sz="1100" b="1">
                <a:latin typeface="Calibri"/>
                <a:ea typeface="+mn-lt"/>
                <a:cs typeface="+mn-lt"/>
              </a:rPr>
            </a:br>
            <a:r>
              <a:rPr lang="en-US" sz="1100" b="1">
                <a:latin typeface="Calibri"/>
                <a:ea typeface="+mn-lt"/>
                <a:cs typeface="+mn-lt"/>
              </a:rPr>
              <a:t> Also known as </a:t>
            </a:r>
            <a:r>
              <a:rPr lang="en-US" sz="1100" b="1" err="1">
                <a:latin typeface="Calibri"/>
                <a:ea typeface="+mn-lt"/>
                <a:cs typeface="+mn-lt"/>
              </a:rPr>
              <a:t>Olumirin</a:t>
            </a:r>
            <a:r>
              <a:rPr lang="en-US" sz="1100" b="1">
                <a:latin typeface="Calibri"/>
                <a:ea typeface="+mn-lt"/>
                <a:cs typeface="+mn-lt"/>
              </a:rPr>
              <a:t> Waterfalls, this stunning multi-level waterfall cascades through a lush forest. It offers both beauty and a mild hiking challenge, with seven levels of falls, each offering its own charm.</a:t>
            </a:r>
            <a:endParaRPr lang="en-US" sz="1100" b="1">
              <a:latin typeface="Calibri"/>
              <a:ea typeface="Calibri"/>
              <a:cs typeface="Calibri"/>
            </a:endParaRPr>
          </a:p>
          <a:p>
            <a:pPr>
              <a:lnSpc>
                <a:spcPct val="110000"/>
              </a:lnSpc>
              <a:buFont typeface="Calibri" panose="020B0604020202020204" pitchFamily="34" charset="0"/>
              <a:buChar char="-"/>
            </a:pPr>
            <a:endParaRPr lang="en-US" sz="1100"/>
          </a:p>
        </p:txBody>
      </p:sp>
      <p:pic>
        <p:nvPicPr>
          <p:cNvPr id="4" name="Picture 3" descr="Ogbunike Caves - Atlas Obscura">
            <a:extLst>
              <a:ext uri="{FF2B5EF4-FFF2-40B4-BE49-F238E27FC236}">
                <a16:creationId xmlns:a16="http://schemas.microsoft.com/office/drawing/2014/main" id="{B97B3226-B354-D8C2-D308-30CA03F8FED6}"/>
              </a:ext>
            </a:extLst>
          </p:cNvPr>
          <p:cNvPicPr>
            <a:picLocks noChangeAspect="1"/>
          </p:cNvPicPr>
          <p:nvPr/>
        </p:nvPicPr>
        <p:blipFill>
          <a:blip r:embed="rId3"/>
          <a:stretch>
            <a:fillRect/>
          </a:stretch>
        </p:blipFill>
        <p:spPr>
          <a:xfrm>
            <a:off x="6235937" y="2708139"/>
            <a:ext cx="1844001" cy="1247169"/>
          </a:xfrm>
          <a:prstGeom prst="rect">
            <a:avLst/>
          </a:prstGeom>
        </p:spPr>
      </p:pic>
      <p:pic>
        <p:nvPicPr>
          <p:cNvPr id="6" name="Picture 5" descr="Zuma Rock - Wikipedia">
            <a:extLst>
              <a:ext uri="{FF2B5EF4-FFF2-40B4-BE49-F238E27FC236}">
                <a16:creationId xmlns:a16="http://schemas.microsoft.com/office/drawing/2014/main" id="{07033D87-20D9-38CB-6DA4-E3D6C917C6CC}"/>
              </a:ext>
            </a:extLst>
          </p:cNvPr>
          <p:cNvPicPr>
            <a:picLocks noChangeAspect="1"/>
          </p:cNvPicPr>
          <p:nvPr/>
        </p:nvPicPr>
        <p:blipFill>
          <a:blip r:embed="rId4"/>
          <a:stretch>
            <a:fillRect/>
          </a:stretch>
        </p:blipFill>
        <p:spPr>
          <a:xfrm>
            <a:off x="6232795" y="3957840"/>
            <a:ext cx="1842176" cy="960810"/>
          </a:xfrm>
          <a:prstGeom prst="rect">
            <a:avLst/>
          </a:prstGeom>
        </p:spPr>
      </p:pic>
      <p:pic>
        <p:nvPicPr>
          <p:cNvPr id="7" name="Picture 6" descr="A trip to Erin- Ijesha Waterfalls. | by ...">
            <a:extLst>
              <a:ext uri="{FF2B5EF4-FFF2-40B4-BE49-F238E27FC236}">
                <a16:creationId xmlns:a16="http://schemas.microsoft.com/office/drawing/2014/main" id="{A4AA3242-3F05-53B1-9C0B-581354DC2FB7}"/>
              </a:ext>
            </a:extLst>
          </p:cNvPr>
          <p:cNvPicPr>
            <a:picLocks noChangeAspect="1"/>
          </p:cNvPicPr>
          <p:nvPr/>
        </p:nvPicPr>
        <p:blipFill>
          <a:blip r:embed="rId5"/>
          <a:stretch>
            <a:fillRect/>
          </a:stretch>
        </p:blipFill>
        <p:spPr>
          <a:xfrm>
            <a:off x="6234011" y="4692785"/>
            <a:ext cx="1961340" cy="1339175"/>
          </a:xfrm>
          <a:prstGeom prst="rect">
            <a:avLst/>
          </a:prstGeom>
        </p:spPr>
      </p:pic>
    </p:spTree>
    <p:extLst>
      <p:ext uri="{BB962C8B-B14F-4D97-AF65-F5344CB8AC3E}">
        <p14:creationId xmlns:p14="http://schemas.microsoft.com/office/powerpoint/2010/main" val="2255018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63F27BC-7079-4FF7-8F7C-ABC82FA3C2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A111F45-D848-4B4F-88A3-A1AF9BF6075D}"/>
              </a:ext>
            </a:extLst>
          </p:cNvPr>
          <p:cNvSpPr>
            <a:spLocks noGrp="1"/>
          </p:cNvSpPr>
          <p:nvPr>
            <p:ph type="title"/>
          </p:nvPr>
        </p:nvSpPr>
        <p:spPr>
          <a:xfrm>
            <a:off x="5528227" y="163749"/>
            <a:ext cx="2761902" cy="1041503"/>
          </a:xfrm>
        </p:spPr>
        <p:txBody>
          <a:bodyPr anchor="t">
            <a:normAutofit fontScale="90000"/>
          </a:bodyPr>
          <a:lstStyle/>
          <a:p>
            <a:r>
              <a:rPr lang="en-GB">
                <a:latin typeface="Calibri"/>
                <a:ea typeface="Calibri"/>
                <a:cs typeface="Calibri"/>
              </a:rPr>
              <a:t>Nigerian cities</a:t>
            </a:r>
            <a:br>
              <a:rPr lang="en-GB"/>
            </a:br>
            <a:endParaRPr lang="en-GB"/>
          </a:p>
        </p:txBody>
      </p:sp>
      <p:cxnSp>
        <p:nvCxnSpPr>
          <p:cNvPr id="11" name="Straight Connector 10">
            <a:extLst>
              <a:ext uri="{FF2B5EF4-FFF2-40B4-BE49-F238E27FC236}">
                <a16:creationId xmlns:a16="http://schemas.microsoft.com/office/drawing/2014/main" id="{40BBF191-9CC8-4313-B1CA-8DF1A53AE4F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EC12EA6D-F837-E327-FEF7-47AE38CCCD59}"/>
              </a:ext>
            </a:extLst>
          </p:cNvPr>
          <p:cNvGraphicFramePr>
            <a:graphicFrameLocks noGrp="1"/>
          </p:cNvGraphicFramePr>
          <p:nvPr>
            <p:ph idx="1"/>
            <p:extLst>
              <p:ext uri="{D42A27DB-BD31-4B8C-83A1-F6EECF244321}">
                <p14:modId xmlns:p14="http://schemas.microsoft.com/office/powerpoint/2010/main" val="608016062"/>
              </p:ext>
            </p:extLst>
          </p:nvPr>
        </p:nvGraphicFramePr>
        <p:xfrm>
          <a:off x="5051651" y="1371600"/>
          <a:ext cx="6479357" cy="492631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24" name="Picture 23" descr="A Safer Waterfront in Lagos, If You Can ...">
            <a:extLst>
              <a:ext uri="{FF2B5EF4-FFF2-40B4-BE49-F238E27FC236}">
                <a16:creationId xmlns:a16="http://schemas.microsoft.com/office/drawing/2014/main" id="{E7094177-7018-F784-06D5-70FEE74FEF23}"/>
              </a:ext>
            </a:extLst>
          </p:cNvPr>
          <p:cNvPicPr>
            <a:picLocks noChangeAspect="1"/>
          </p:cNvPicPr>
          <p:nvPr/>
        </p:nvPicPr>
        <p:blipFill>
          <a:blip r:embed="rId7">
            <a:extLst>
              <a:ext uri="{BEBA8EAE-BF5A-486C-A8C5-ECC9F3942E4B}">
                <a14:imgProps xmlns:a14="http://schemas.microsoft.com/office/drawing/2010/main">
                  <a14:imgLayer r:embed="rId8">
                    <a14:imgEffect>
                      <a14:saturation sat="200000"/>
                    </a14:imgEffect>
                  </a14:imgLayer>
                </a14:imgProps>
              </a:ext>
            </a:extLst>
          </a:blip>
          <a:stretch>
            <a:fillRect/>
          </a:stretch>
        </p:blipFill>
        <p:spPr>
          <a:xfrm>
            <a:off x="2195294" y="1368399"/>
            <a:ext cx="2857500" cy="1715655"/>
          </a:xfrm>
          <a:prstGeom prst="rect">
            <a:avLst/>
          </a:prstGeom>
        </p:spPr>
      </p:pic>
      <p:pic>
        <p:nvPicPr>
          <p:cNvPr id="400" name="Picture 399" descr="Welcome To Abuja, Most Beautiful City ...">
            <a:extLst>
              <a:ext uri="{FF2B5EF4-FFF2-40B4-BE49-F238E27FC236}">
                <a16:creationId xmlns:a16="http://schemas.microsoft.com/office/drawing/2014/main" id="{612243AF-E7F4-166B-E061-19D50A0EF132}"/>
              </a:ext>
            </a:extLst>
          </p:cNvPr>
          <p:cNvPicPr>
            <a:picLocks noChangeAspect="1"/>
          </p:cNvPicPr>
          <p:nvPr/>
        </p:nvPicPr>
        <p:blipFill>
          <a:blip r:embed="rId9"/>
          <a:stretch>
            <a:fillRect/>
          </a:stretch>
        </p:blipFill>
        <p:spPr>
          <a:xfrm>
            <a:off x="2194803" y="3082857"/>
            <a:ext cx="2857500" cy="1600200"/>
          </a:xfrm>
          <a:prstGeom prst="rect">
            <a:avLst/>
          </a:prstGeom>
        </p:spPr>
      </p:pic>
      <p:pic>
        <p:nvPicPr>
          <p:cNvPr id="401" name="Picture 400" descr="Lagos-Calabar Coastal Road: We're worst ...">
            <a:extLst>
              <a:ext uri="{FF2B5EF4-FFF2-40B4-BE49-F238E27FC236}">
                <a16:creationId xmlns:a16="http://schemas.microsoft.com/office/drawing/2014/main" id="{8384C213-A8C2-2791-1E45-B8C8E20A8800}"/>
              </a:ext>
            </a:extLst>
          </p:cNvPr>
          <p:cNvPicPr>
            <a:picLocks noChangeAspect="1"/>
          </p:cNvPicPr>
          <p:nvPr/>
        </p:nvPicPr>
        <p:blipFill>
          <a:blip r:embed="rId10"/>
          <a:stretch>
            <a:fillRect/>
          </a:stretch>
        </p:blipFill>
        <p:spPr>
          <a:xfrm>
            <a:off x="2194803" y="4687921"/>
            <a:ext cx="2857500" cy="1600200"/>
          </a:xfrm>
          <a:prstGeom prst="rect">
            <a:avLst/>
          </a:prstGeom>
        </p:spPr>
      </p:pic>
    </p:spTree>
    <p:extLst>
      <p:ext uri="{BB962C8B-B14F-4D97-AF65-F5344CB8AC3E}">
        <p14:creationId xmlns:p14="http://schemas.microsoft.com/office/powerpoint/2010/main" val="13849603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F5C1B40-2251-D1D3-85E6-F2DAEC6FBC17}"/>
              </a:ext>
            </a:extLst>
          </p:cNvPr>
          <p:cNvSpPr>
            <a:spLocks noGrp="1"/>
          </p:cNvSpPr>
          <p:nvPr>
            <p:ph type="title"/>
          </p:nvPr>
        </p:nvSpPr>
        <p:spPr>
          <a:xfrm>
            <a:off x="5496821" y="1371600"/>
            <a:ext cx="6034187" cy="1097280"/>
          </a:xfrm>
        </p:spPr>
        <p:txBody>
          <a:bodyPr>
            <a:normAutofit/>
          </a:bodyPr>
          <a:lstStyle/>
          <a:p>
            <a:r>
              <a:rPr lang="en-GB">
                <a:latin typeface="Calibri"/>
                <a:ea typeface="Calibri"/>
                <a:cs typeface="Calibri"/>
              </a:rPr>
              <a:t>Why visit Nigeria?</a:t>
            </a:r>
          </a:p>
        </p:txBody>
      </p:sp>
      <p:pic>
        <p:nvPicPr>
          <p:cNvPr id="5" name="Picture 4" descr="Photo of falls between mountains">
            <a:extLst>
              <a:ext uri="{FF2B5EF4-FFF2-40B4-BE49-F238E27FC236}">
                <a16:creationId xmlns:a16="http://schemas.microsoft.com/office/drawing/2014/main" id="{50A25769-D0EA-3654-EB60-8526B3617C54}"/>
              </a:ext>
            </a:extLst>
          </p:cNvPr>
          <p:cNvPicPr>
            <a:picLocks noChangeAspect="1"/>
          </p:cNvPicPr>
          <p:nvPr/>
        </p:nvPicPr>
        <p:blipFill>
          <a:blip r:embed="rId2"/>
          <a:srcRect l="23656" r="29130" b="-3"/>
          <a:stretch>
            <a:fillRect/>
          </a:stretch>
        </p:blipFill>
        <p:spPr>
          <a:xfrm>
            <a:off x="20" y="10"/>
            <a:ext cx="4857871" cy="6857990"/>
          </a:xfrm>
          <a:prstGeom prst="rect">
            <a:avLst/>
          </a:prstGeom>
        </p:spPr>
      </p:pic>
      <p:cxnSp>
        <p:nvCxnSpPr>
          <p:cNvPr id="11" name="Straight Connector 10">
            <a:extLst>
              <a:ext uri="{FF2B5EF4-FFF2-40B4-BE49-F238E27FC236}">
                <a16:creationId xmlns:a16="http://schemas.microsoft.com/office/drawing/2014/main" id="{691422F5-4221-4812-AFD9-5479C6D60AD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580905" y="1031005"/>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0E6DA36-F513-E64A-6B2C-01FB221D6C34}"/>
              </a:ext>
            </a:extLst>
          </p:cNvPr>
          <p:cNvSpPr>
            <a:spLocks noGrp="1"/>
          </p:cNvSpPr>
          <p:nvPr>
            <p:ph idx="1"/>
          </p:nvPr>
        </p:nvSpPr>
        <p:spPr>
          <a:xfrm>
            <a:off x="5496821" y="2633236"/>
            <a:ext cx="6034187" cy="3664687"/>
          </a:xfrm>
        </p:spPr>
        <p:txBody>
          <a:bodyPr vert="horz" lIns="91440" tIns="45720" rIns="91440" bIns="45720" rtlCol="0" anchor="t">
            <a:normAutofit/>
          </a:bodyPr>
          <a:lstStyle/>
          <a:p>
            <a:pPr marL="0" indent="0">
              <a:lnSpc>
                <a:spcPct val="110000"/>
              </a:lnSpc>
              <a:buNone/>
            </a:pPr>
            <a:r>
              <a:rPr lang="en-GB" sz="1700">
                <a:latin typeface="Calibri"/>
                <a:ea typeface="Calibri"/>
                <a:cs typeface="Calibri"/>
              </a:rPr>
              <a:t>Nigeria is a nation rich in diversity, culture and natural beauty. From stunning waterfalls to breathtaking clifftops, Nigeria never fails to meet the expectations for beauty no matter the region. Discover a rich heritage with over 500 ethnic groups and vibrant festivals like the Calabar carnival. Vibe with the beats of Nigeria's Afrobeats music and watch their film industry in awe. Nigeria won't leave you disappointed in the culture department. </a:t>
            </a:r>
            <a:r>
              <a:rPr lang="en-GB" sz="1700">
                <a:latin typeface="Calibri"/>
                <a:ea typeface="+mn-lt"/>
                <a:cs typeface="+mn-lt"/>
              </a:rPr>
              <a:t>Explore dynamic cities like Lagos and Abuja, where tradition meets innovation, and experience the famed warmth and resilience of the Nigerian people. In conclusion, Nigeria is not just an amazing destination, it's an unforgettable experience.</a:t>
            </a:r>
            <a:endParaRPr lang="en-GB" sz="1700">
              <a:latin typeface="Calibri"/>
              <a:ea typeface="Calibri"/>
              <a:cs typeface="Calibri"/>
            </a:endParaRPr>
          </a:p>
        </p:txBody>
      </p:sp>
    </p:spTree>
    <p:extLst>
      <p:ext uri="{BB962C8B-B14F-4D97-AF65-F5344CB8AC3E}">
        <p14:creationId xmlns:p14="http://schemas.microsoft.com/office/powerpoint/2010/main" val="11077303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B9699E2-7D1C-E288-0CF5-75B944AFFB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084363"/>
            <a:ext cx="12192000" cy="12192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95B52E0-C5AA-FCC1-B529-682EE624BBA1}"/>
              </a:ext>
            </a:extLst>
          </p:cNvPr>
          <p:cNvSpPr>
            <a:spLocks noGrp="1"/>
          </p:cNvSpPr>
          <p:nvPr>
            <p:ph type="title"/>
          </p:nvPr>
        </p:nvSpPr>
        <p:spPr/>
        <p:txBody>
          <a:bodyPr/>
          <a:lstStyle/>
          <a:p>
            <a:r>
              <a:rPr lang="en-US" dirty="0"/>
              <a:t>Commonwealth</a:t>
            </a:r>
          </a:p>
        </p:txBody>
      </p:sp>
      <p:sp>
        <p:nvSpPr>
          <p:cNvPr id="3" name="Content Placeholder 2">
            <a:extLst>
              <a:ext uri="{FF2B5EF4-FFF2-40B4-BE49-F238E27FC236}">
                <a16:creationId xmlns:a16="http://schemas.microsoft.com/office/drawing/2014/main" id="{4B70F377-6762-267B-5D46-CFA76321020B}"/>
              </a:ext>
            </a:extLst>
          </p:cNvPr>
          <p:cNvSpPr>
            <a:spLocks noGrp="1"/>
          </p:cNvSpPr>
          <p:nvPr>
            <p:ph idx="1"/>
          </p:nvPr>
        </p:nvSpPr>
        <p:spPr/>
        <p:txBody>
          <a:bodyPr>
            <a:normAutofit fontScale="70000" lnSpcReduction="20000"/>
          </a:bodyPr>
          <a:lstStyle/>
          <a:p>
            <a:r>
              <a:rPr lang="en-US" dirty="0">
                <a:solidFill>
                  <a:schemeClr val="bg2"/>
                </a:solidFill>
                <a:highlight>
                  <a:srgbClr val="C0C0C0"/>
                </a:highlight>
              </a:rPr>
              <a:t>Nigeria was occupied by the British from from the 19</a:t>
            </a:r>
            <a:r>
              <a:rPr lang="en-US" baseline="30000" dirty="0">
                <a:solidFill>
                  <a:schemeClr val="bg2"/>
                </a:solidFill>
                <a:highlight>
                  <a:srgbClr val="C0C0C0"/>
                </a:highlight>
              </a:rPr>
              <a:t>th</a:t>
            </a:r>
            <a:r>
              <a:rPr lang="en-US" dirty="0">
                <a:solidFill>
                  <a:schemeClr val="bg2"/>
                </a:solidFill>
                <a:highlight>
                  <a:srgbClr val="C0C0C0"/>
                </a:highlight>
              </a:rPr>
              <a:t> century to 1960</a:t>
            </a:r>
          </a:p>
          <a:p>
            <a:r>
              <a:rPr lang="en-US" dirty="0">
                <a:solidFill>
                  <a:schemeClr val="bg2"/>
                </a:solidFill>
                <a:highlight>
                  <a:srgbClr val="C0C0C0"/>
                </a:highlight>
              </a:rPr>
              <a:t>Part of the independence deal was for Nigeria to become independent and join the commonwealth on October 1st 1960</a:t>
            </a:r>
          </a:p>
          <a:p>
            <a:r>
              <a:rPr lang="en-US" dirty="0">
                <a:solidFill>
                  <a:schemeClr val="bg2"/>
                </a:solidFill>
                <a:highlight>
                  <a:srgbClr val="C0C0C0"/>
                </a:highlight>
              </a:rPr>
              <a:t>This was partly because Britain and America both tried to prevent countries from becoming communist or becoming allies with the Soviet Union during the Cold War</a:t>
            </a:r>
          </a:p>
          <a:p>
            <a:r>
              <a:rPr lang="en-US" dirty="0">
                <a:solidFill>
                  <a:schemeClr val="bg2"/>
                </a:solidFill>
                <a:highlight>
                  <a:srgbClr val="C0C0C0"/>
                </a:highlight>
              </a:rPr>
              <a:t>Though it is still a Commonwealth country, Nigeria has not had the British Monarch as head of state since 1963, and instead has a president</a:t>
            </a:r>
          </a:p>
          <a:p>
            <a:r>
              <a:rPr lang="en-US" dirty="0">
                <a:solidFill>
                  <a:schemeClr val="bg2"/>
                </a:solidFill>
                <a:highlight>
                  <a:srgbClr val="C0C0C0"/>
                </a:highlight>
              </a:rPr>
              <a:t>Queen Elizabeth II first toured Nigeria on January 2</a:t>
            </a:r>
            <a:r>
              <a:rPr lang="en-US" baseline="30000" dirty="0">
                <a:solidFill>
                  <a:schemeClr val="bg2"/>
                </a:solidFill>
                <a:highlight>
                  <a:srgbClr val="C0C0C0"/>
                </a:highlight>
              </a:rPr>
              <a:t>nd</a:t>
            </a:r>
            <a:r>
              <a:rPr lang="en-US" dirty="0">
                <a:solidFill>
                  <a:schemeClr val="bg2"/>
                </a:solidFill>
                <a:highlight>
                  <a:srgbClr val="C0C0C0"/>
                </a:highlight>
              </a:rPr>
              <a:t> 1956, before independence</a:t>
            </a:r>
          </a:p>
          <a:p>
            <a:r>
              <a:rPr lang="en-US" dirty="0">
                <a:solidFill>
                  <a:schemeClr val="bg2"/>
                </a:solidFill>
                <a:highlight>
                  <a:srgbClr val="C0C0C0"/>
                </a:highlight>
              </a:rPr>
              <a:t>Independence Day is celebrated in Nigeria on October 1</a:t>
            </a:r>
            <a:r>
              <a:rPr lang="en-US" baseline="30000" dirty="0">
                <a:solidFill>
                  <a:schemeClr val="bg2"/>
                </a:solidFill>
                <a:highlight>
                  <a:srgbClr val="C0C0C0"/>
                </a:highlight>
              </a:rPr>
              <a:t>st</a:t>
            </a:r>
            <a:endParaRPr lang="en-US" dirty="0">
              <a:solidFill>
                <a:schemeClr val="bg2"/>
              </a:solidFill>
              <a:highlight>
                <a:srgbClr val="C0C0C0"/>
              </a:highlight>
            </a:endParaRPr>
          </a:p>
          <a:p>
            <a:r>
              <a:rPr lang="en-US" dirty="0">
                <a:solidFill>
                  <a:schemeClr val="bg2"/>
                </a:solidFill>
                <a:highlight>
                  <a:srgbClr val="C0C0C0"/>
                </a:highlight>
              </a:rPr>
              <a:t>Independence Day (or National Day) is a public holiday that includes a speech by the president, raising of the National flag to the singing of the National anthem and a military parade</a:t>
            </a:r>
          </a:p>
          <a:p>
            <a:r>
              <a:rPr lang="en-US" dirty="0">
                <a:solidFill>
                  <a:schemeClr val="bg2"/>
                </a:solidFill>
                <a:highlight>
                  <a:srgbClr val="C0C0C0"/>
                </a:highlight>
              </a:rPr>
              <a:t>Many people and organizations will also have their own celebrations, like parades</a:t>
            </a:r>
          </a:p>
        </p:txBody>
      </p:sp>
    </p:spTree>
    <p:extLst>
      <p:ext uri="{BB962C8B-B14F-4D97-AF65-F5344CB8AC3E}">
        <p14:creationId xmlns:p14="http://schemas.microsoft.com/office/powerpoint/2010/main" val="21067806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2"/>
          <a:stretch>
            <a:fillRect l="-6000" r="-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F4F3D7-7CC3-54E9-F20A-F82C1D2A46C4}"/>
              </a:ext>
            </a:extLst>
          </p:cNvPr>
          <p:cNvSpPr>
            <a:spLocks noGrp="1"/>
          </p:cNvSpPr>
          <p:nvPr>
            <p:ph type="title"/>
          </p:nvPr>
        </p:nvSpPr>
        <p:spPr/>
        <p:txBody>
          <a:bodyPr>
            <a:normAutofit fontScale="90000"/>
          </a:bodyPr>
          <a:lstStyle/>
          <a:p>
            <a:r>
              <a:rPr lang="en-US">
                <a:latin typeface="Calibri"/>
                <a:ea typeface="Calibri"/>
                <a:cs typeface="Calibri"/>
              </a:rPr>
              <a:t>Introduction</a:t>
            </a:r>
            <a:br>
              <a:rPr lang="en-US">
                <a:latin typeface="Calibri"/>
                <a:ea typeface="Calibri"/>
                <a:cs typeface="Calibri"/>
              </a:rPr>
            </a:br>
            <a:endParaRPr lang="en-US">
              <a:latin typeface="Calibri"/>
              <a:ea typeface="Calibri"/>
              <a:cs typeface="Calibri"/>
            </a:endParaRPr>
          </a:p>
        </p:txBody>
      </p:sp>
      <p:sp>
        <p:nvSpPr>
          <p:cNvPr id="3" name="Content Placeholder 2">
            <a:extLst>
              <a:ext uri="{FF2B5EF4-FFF2-40B4-BE49-F238E27FC236}">
                <a16:creationId xmlns:a16="http://schemas.microsoft.com/office/drawing/2014/main" id="{1163E8F0-A759-53B9-9D36-80AB5735C606}"/>
              </a:ext>
            </a:extLst>
          </p:cNvPr>
          <p:cNvSpPr>
            <a:spLocks noGrp="1"/>
          </p:cNvSpPr>
          <p:nvPr>
            <p:ph idx="1"/>
          </p:nvPr>
        </p:nvSpPr>
        <p:spPr/>
        <p:txBody>
          <a:bodyPr vert="horz" lIns="91440" tIns="45720" rIns="91440" bIns="45720" rtlCol="0" anchor="t">
            <a:normAutofit/>
          </a:bodyPr>
          <a:lstStyle/>
          <a:p>
            <a:pPr marL="0" indent="0">
              <a:buNone/>
            </a:pPr>
            <a:r>
              <a:rPr lang="en-US">
                <a:latin typeface="Calibri"/>
                <a:ea typeface="Calibri"/>
                <a:cs typeface="Calibri"/>
              </a:rPr>
              <a:t>Nigeria is a country known to many as the "African giant". From its rising tech industry to its yummy Jollof rice, Nigeria has a lot to offer. It has the largest African economy and population, and is the </a:t>
            </a:r>
            <a:r>
              <a:rPr lang="en-US" err="1">
                <a:latin typeface="Calibri"/>
                <a:ea typeface="Calibri"/>
                <a:cs typeface="Calibri"/>
              </a:rPr>
              <a:t>centre</a:t>
            </a:r>
            <a:r>
              <a:rPr lang="en-US">
                <a:latin typeface="Calibri"/>
                <a:ea typeface="Calibri"/>
                <a:cs typeface="Calibri"/>
              </a:rPr>
              <a:t> of many African industries, be it the oil industry, tech industry, music industry and film industry. There are s many things Nigeria lead in Africa that if we mentioned them all we'd be here ages. So without further ado, we'll show you how Nigeria lives up to its nickname " The giant of Africa".</a:t>
            </a:r>
          </a:p>
        </p:txBody>
      </p:sp>
    </p:spTree>
    <p:extLst>
      <p:ext uri="{BB962C8B-B14F-4D97-AF65-F5344CB8AC3E}">
        <p14:creationId xmlns:p14="http://schemas.microsoft.com/office/powerpoint/2010/main" val="950753555"/>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801" name="Straight Connector 1800">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802" name="Rectangle 1801">
            <a:extLst>
              <a:ext uri="{FF2B5EF4-FFF2-40B4-BE49-F238E27FC236}">
                <a16:creationId xmlns:a16="http://schemas.microsoft.com/office/drawing/2014/main" id="{149F9F0F-FB8C-5565-247C-BDCC156B5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803" name="Rectangle 1802">
            <a:extLst>
              <a:ext uri="{FF2B5EF4-FFF2-40B4-BE49-F238E27FC236}">
                <a16:creationId xmlns:a16="http://schemas.microsoft.com/office/drawing/2014/main" id="{ABA4FDDF-F59C-428B-8603-3A86D75931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2A8C4AA-DBE9-748F-E595-0505B663B50E}"/>
              </a:ext>
            </a:extLst>
          </p:cNvPr>
          <p:cNvSpPr>
            <a:spLocks noGrp="1"/>
          </p:cNvSpPr>
          <p:nvPr>
            <p:ph type="title"/>
          </p:nvPr>
        </p:nvSpPr>
        <p:spPr>
          <a:xfrm>
            <a:off x="640080" y="1371600"/>
            <a:ext cx="10890928" cy="971550"/>
          </a:xfrm>
        </p:spPr>
        <p:txBody>
          <a:bodyPr anchor="t">
            <a:normAutofit/>
          </a:bodyPr>
          <a:lstStyle/>
          <a:p>
            <a:r>
              <a:rPr lang="en-GB">
                <a:latin typeface="Calibri"/>
                <a:ea typeface="Calibri"/>
                <a:cs typeface="Calibri"/>
              </a:rPr>
              <a:t>Statistics</a:t>
            </a:r>
          </a:p>
        </p:txBody>
      </p:sp>
      <p:graphicFrame>
        <p:nvGraphicFramePr>
          <p:cNvPr id="15" name="Content Placeholder 2">
            <a:extLst>
              <a:ext uri="{FF2B5EF4-FFF2-40B4-BE49-F238E27FC236}">
                <a16:creationId xmlns:a16="http://schemas.microsoft.com/office/drawing/2014/main" id="{E1570BB8-12C1-06A3-D43E-484DE31D175A}"/>
              </a:ext>
            </a:extLst>
          </p:cNvPr>
          <p:cNvGraphicFramePr>
            <a:graphicFrameLocks noGrp="1"/>
          </p:cNvGraphicFramePr>
          <p:nvPr>
            <p:ph idx="1"/>
            <p:extLst>
              <p:ext uri="{D42A27DB-BD31-4B8C-83A1-F6EECF244321}">
                <p14:modId xmlns:p14="http://schemas.microsoft.com/office/powerpoint/2010/main" val="352091341"/>
              </p:ext>
            </p:extLst>
          </p:nvPr>
        </p:nvGraphicFramePr>
        <p:xfrm>
          <a:off x="4169428" y="736368"/>
          <a:ext cx="7361580" cy="56077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237968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7516F26-AF94-D70A-DF75-AC20155C1619}"/>
              </a:ext>
            </a:extLst>
          </p:cNvPr>
          <p:cNvSpPr>
            <a:spLocks noGrp="1"/>
          </p:cNvSpPr>
          <p:nvPr>
            <p:ph type="title"/>
          </p:nvPr>
        </p:nvSpPr>
        <p:spPr>
          <a:xfrm>
            <a:off x="5496821" y="1371600"/>
            <a:ext cx="6034187" cy="1097280"/>
          </a:xfrm>
        </p:spPr>
        <p:txBody>
          <a:bodyPr>
            <a:normAutofit/>
          </a:bodyPr>
          <a:lstStyle/>
          <a:p>
            <a:pPr>
              <a:lnSpc>
                <a:spcPct val="90000"/>
              </a:lnSpc>
            </a:pPr>
            <a:r>
              <a:rPr lang="en-US" sz="3400">
                <a:latin typeface="Calibri"/>
                <a:ea typeface="Calibri"/>
                <a:cs typeface="Calibri"/>
              </a:rPr>
              <a:t>Economy</a:t>
            </a:r>
            <a:br>
              <a:rPr lang="en-US" sz="3400"/>
            </a:br>
            <a:endParaRPr lang="en-US" sz="3400"/>
          </a:p>
        </p:txBody>
      </p:sp>
      <p:pic>
        <p:nvPicPr>
          <p:cNvPr id="5" name="Picture 4" descr="Cornfields with bright sky">
            <a:extLst>
              <a:ext uri="{FF2B5EF4-FFF2-40B4-BE49-F238E27FC236}">
                <a16:creationId xmlns:a16="http://schemas.microsoft.com/office/drawing/2014/main" id="{3EEFAD5C-8D3E-BADB-F7A0-FA9619B61306}"/>
              </a:ext>
            </a:extLst>
          </p:cNvPr>
          <p:cNvPicPr>
            <a:picLocks noChangeAspect="1"/>
          </p:cNvPicPr>
          <p:nvPr/>
        </p:nvPicPr>
        <p:blipFill>
          <a:blip r:embed="rId2"/>
          <a:srcRect l="5946" r="46840" b="-3"/>
          <a:stretch>
            <a:fillRect/>
          </a:stretch>
        </p:blipFill>
        <p:spPr>
          <a:xfrm>
            <a:off x="20" y="10"/>
            <a:ext cx="4857871" cy="6857990"/>
          </a:xfrm>
          <a:prstGeom prst="rect">
            <a:avLst/>
          </a:prstGeom>
        </p:spPr>
      </p:pic>
      <p:cxnSp>
        <p:nvCxnSpPr>
          <p:cNvPr id="11" name="Straight Connector 10">
            <a:extLst>
              <a:ext uri="{FF2B5EF4-FFF2-40B4-BE49-F238E27FC236}">
                <a16:creationId xmlns:a16="http://schemas.microsoft.com/office/drawing/2014/main" id="{691422F5-4221-4812-AFD9-5479C6D60AD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580905" y="1031005"/>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D6F46D1C-DE27-F1BE-130A-95F2E5CFA593}"/>
              </a:ext>
            </a:extLst>
          </p:cNvPr>
          <p:cNvSpPr>
            <a:spLocks noGrp="1"/>
          </p:cNvSpPr>
          <p:nvPr>
            <p:ph idx="1"/>
          </p:nvPr>
        </p:nvSpPr>
        <p:spPr>
          <a:xfrm>
            <a:off x="5496821" y="2633236"/>
            <a:ext cx="6034187" cy="3664687"/>
          </a:xfrm>
        </p:spPr>
        <p:txBody>
          <a:bodyPr vert="horz" lIns="91440" tIns="45720" rIns="91440" bIns="45720" rtlCol="0" anchor="t">
            <a:normAutofit fontScale="85000" lnSpcReduction="10000"/>
          </a:bodyPr>
          <a:lstStyle/>
          <a:p>
            <a:pPr marL="0" indent="0">
              <a:buNone/>
            </a:pPr>
            <a:r>
              <a:rPr lang="en-US" dirty="0">
                <a:latin typeface="Aptos Mono" panose="020B0009020202020204" pitchFamily="49" charset="0"/>
                <a:ea typeface="Calibri"/>
                <a:cs typeface="Calibri"/>
              </a:rPr>
              <a:t>Nigeria is Africa's largest economy, worth an estimated $1.565 trillion! Nigeria's main source of income is the oil sector. It accounts for 95% of their exports, and 80% of the government revenue. Agriculture is also very important in Nigeria. It employs 36% of their workforce. Other important job sectors include the creative sector, which encompasses the food industry to the beauty industry. The tech sector is also a rising industry and you can expect it to become much larger in the future.</a:t>
            </a:r>
            <a:endParaRPr lang="en-US" dirty="0">
              <a:latin typeface="Aptos Mono" panose="020B0009020202020204" pitchFamily="49" charset="0"/>
            </a:endParaRPr>
          </a:p>
        </p:txBody>
      </p:sp>
    </p:spTree>
    <p:extLst>
      <p:ext uri="{BB962C8B-B14F-4D97-AF65-F5344CB8AC3E}">
        <p14:creationId xmlns:p14="http://schemas.microsoft.com/office/powerpoint/2010/main" val="23284451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B5151DF-5219-1413-8EB5-FF01E8EDF1A3}"/>
              </a:ext>
            </a:extLst>
          </p:cNvPr>
          <p:cNvSpPr>
            <a:spLocks noGrp="1"/>
          </p:cNvSpPr>
          <p:nvPr>
            <p:ph type="title"/>
          </p:nvPr>
        </p:nvSpPr>
        <p:spPr>
          <a:xfrm>
            <a:off x="5496821" y="1371600"/>
            <a:ext cx="6034187" cy="1097280"/>
          </a:xfrm>
        </p:spPr>
        <p:txBody>
          <a:bodyPr>
            <a:normAutofit/>
          </a:bodyPr>
          <a:lstStyle/>
          <a:p>
            <a:r>
              <a:rPr lang="en-US" dirty="0">
                <a:latin typeface="Calibri"/>
                <a:ea typeface="Calibri"/>
                <a:cs typeface="Calibri"/>
              </a:rPr>
              <a:t>Population</a:t>
            </a:r>
          </a:p>
        </p:txBody>
      </p:sp>
      <p:pic>
        <p:nvPicPr>
          <p:cNvPr id="5" name="Picture 4" descr="Figures of houses in different position and sizes">
            <a:extLst>
              <a:ext uri="{FF2B5EF4-FFF2-40B4-BE49-F238E27FC236}">
                <a16:creationId xmlns:a16="http://schemas.microsoft.com/office/drawing/2014/main" id="{6EA726ED-3323-8073-608D-E5B417917D13}"/>
              </a:ext>
            </a:extLst>
          </p:cNvPr>
          <p:cNvPicPr>
            <a:picLocks noChangeAspect="1"/>
          </p:cNvPicPr>
          <p:nvPr/>
        </p:nvPicPr>
        <p:blipFill>
          <a:blip r:embed="rId2"/>
          <a:srcRect l="23991" r="36164" b="-2"/>
          <a:stretch>
            <a:fillRect/>
          </a:stretch>
        </p:blipFill>
        <p:spPr>
          <a:xfrm>
            <a:off x="20" y="10"/>
            <a:ext cx="4857871" cy="6857990"/>
          </a:xfrm>
          <a:prstGeom prst="rect">
            <a:avLst/>
          </a:prstGeom>
        </p:spPr>
      </p:pic>
      <p:cxnSp>
        <p:nvCxnSpPr>
          <p:cNvPr id="11" name="Straight Connector 10">
            <a:extLst>
              <a:ext uri="{FF2B5EF4-FFF2-40B4-BE49-F238E27FC236}">
                <a16:creationId xmlns:a16="http://schemas.microsoft.com/office/drawing/2014/main" id="{691422F5-4221-4812-AFD9-5479C6D60AD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580905" y="1031005"/>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521996F6-CEF1-46B9-75BD-AB76CB87761F}"/>
              </a:ext>
            </a:extLst>
          </p:cNvPr>
          <p:cNvSpPr>
            <a:spLocks noGrp="1"/>
          </p:cNvSpPr>
          <p:nvPr>
            <p:ph idx="1"/>
          </p:nvPr>
        </p:nvSpPr>
        <p:spPr>
          <a:xfrm>
            <a:off x="5496821" y="2633236"/>
            <a:ext cx="6034187" cy="3664687"/>
          </a:xfrm>
        </p:spPr>
        <p:txBody>
          <a:bodyPr vert="horz" lIns="91440" tIns="45720" rIns="91440" bIns="45720" rtlCol="0" anchor="t">
            <a:normAutofit/>
          </a:bodyPr>
          <a:lstStyle/>
          <a:p>
            <a:pPr marL="0" indent="0">
              <a:buNone/>
            </a:pPr>
            <a:r>
              <a:rPr lang="en-US" dirty="0">
                <a:latin typeface="Calibri"/>
                <a:ea typeface="Calibri"/>
                <a:cs typeface="Calibri"/>
              </a:rPr>
              <a:t>Nigeria is home to 232 million people. About 54% of Nigeria live in urban settings, however 47% of Nigerians are living in poverty. This figure has been rising since 2018 due to inflation. On the other hand, Nigeria's unemployment rate has decreased to under 5%. Nigeria is expected to have an increasing workforce as the average age is 18 years.</a:t>
            </a:r>
          </a:p>
        </p:txBody>
      </p:sp>
    </p:spTree>
    <p:extLst>
      <p:ext uri="{BB962C8B-B14F-4D97-AF65-F5344CB8AC3E}">
        <p14:creationId xmlns:p14="http://schemas.microsoft.com/office/powerpoint/2010/main" val="22244538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map of a large area&#10;&#10;AI-generated content may be incorrect.">
            <a:extLst>
              <a:ext uri="{FF2B5EF4-FFF2-40B4-BE49-F238E27FC236}">
                <a16:creationId xmlns:a16="http://schemas.microsoft.com/office/drawing/2014/main" id="{CA16DFC4-7A3F-FBBC-672A-9322A9ED2F18}"/>
              </a:ext>
            </a:extLst>
          </p:cNvPr>
          <p:cNvPicPr>
            <a:picLocks noChangeAspect="1"/>
          </p:cNvPicPr>
          <p:nvPr/>
        </p:nvPicPr>
        <p:blipFill>
          <a:blip r:embed="rId2"/>
          <a:stretch>
            <a:fillRect/>
          </a:stretch>
        </p:blipFill>
        <p:spPr>
          <a:xfrm>
            <a:off x="-1498178" y="110161"/>
            <a:ext cx="13768370" cy="7735018"/>
          </a:xfrm>
          <a:prstGeom prst="rect">
            <a:avLst/>
          </a:prstGeom>
        </p:spPr>
      </p:pic>
      <p:sp>
        <p:nvSpPr>
          <p:cNvPr id="2" name="Title 1">
            <a:extLst>
              <a:ext uri="{FF2B5EF4-FFF2-40B4-BE49-F238E27FC236}">
                <a16:creationId xmlns:a16="http://schemas.microsoft.com/office/drawing/2014/main" id="{C4F5E8CF-69AC-50F3-4FBA-40933F3A412A}"/>
              </a:ext>
            </a:extLst>
          </p:cNvPr>
          <p:cNvSpPr>
            <a:spLocks noGrp="1"/>
          </p:cNvSpPr>
          <p:nvPr>
            <p:ph type="title"/>
          </p:nvPr>
        </p:nvSpPr>
        <p:spPr/>
        <p:txBody>
          <a:bodyPr/>
          <a:lstStyle/>
          <a:p>
            <a:r>
              <a:rPr lang="en-US">
                <a:latin typeface="Calibri"/>
                <a:ea typeface="Calibri"/>
                <a:cs typeface="Calibri"/>
              </a:rPr>
              <a:t>Location</a:t>
            </a:r>
          </a:p>
        </p:txBody>
      </p:sp>
      <p:sp>
        <p:nvSpPr>
          <p:cNvPr id="3" name="Content Placeholder 2">
            <a:extLst>
              <a:ext uri="{FF2B5EF4-FFF2-40B4-BE49-F238E27FC236}">
                <a16:creationId xmlns:a16="http://schemas.microsoft.com/office/drawing/2014/main" id="{44B693F7-BF0E-02C6-2E35-3A6E64134F87}"/>
              </a:ext>
            </a:extLst>
          </p:cNvPr>
          <p:cNvSpPr>
            <a:spLocks noGrp="1"/>
          </p:cNvSpPr>
          <p:nvPr>
            <p:ph idx="1"/>
          </p:nvPr>
        </p:nvSpPr>
        <p:spPr/>
        <p:txBody>
          <a:bodyPr vert="horz" lIns="91440" tIns="45720" rIns="91440" bIns="45720" rtlCol="0" anchor="t">
            <a:normAutofit/>
          </a:bodyPr>
          <a:lstStyle/>
          <a:p>
            <a:pPr marL="0" indent="0">
              <a:buNone/>
            </a:pPr>
            <a:r>
              <a:rPr lang="en-US" sz="3200">
                <a:latin typeface="Calibri"/>
                <a:ea typeface="Calibri"/>
                <a:cs typeface="Calibri"/>
              </a:rPr>
              <a:t>Nigeria is located in west Africa, being bordered by Benin to the west, Chad and Cameroon to the east and Niger to the north. It is bordered by the gulf of Guinea to the south. The longitude and latitude is </a:t>
            </a:r>
            <a:r>
              <a:rPr lang="en-US" sz="3200">
                <a:solidFill>
                  <a:srgbClr val="271900"/>
                </a:solidFill>
                <a:latin typeface="Calibri"/>
                <a:ea typeface="+mn-lt"/>
                <a:cs typeface="+mn-lt"/>
              </a:rPr>
              <a:t>9.0820° N, 8.6753° E</a:t>
            </a:r>
            <a:r>
              <a:rPr lang="en-US" sz="3200">
                <a:latin typeface="Calibri"/>
                <a:ea typeface="Calibri"/>
                <a:cs typeface="Calibri"/>
              </a:rPr>
              <a:t> .</a:t>
            </a:r>
          </a:p>
        </p:txBody>
      </p:sp>
      <p:pic>
        <p:nvPicPr>
          <p:cNvPr id="7" name="Picture 6" descr="A compass on a black background&#10;&#10;AI-generated content may be incorrect.">
            <a:extLst>
              <a:ext uri="{FF2B5EF4-FFF2-40B4-BE49-F238E27FC236}">
                <a16:creationId xmlns:a16="http://schemas.microsoft.com/office/drawing/2014/main" id="{760AF953-922C-7B31-2047-5B19ED93C170}"/>
              </a:ext>
            </a:extLst>
          </p:cNvPr>
          <p:cNvPicPr>
            <a:picLocks noChangeAspect="1"/>
          </p:cNvPicPr>
          <p:nvPr/>
        </p:nvPicPr>
        <p:blipFill>
          <a:blip r:embed="rId3"/>
          <a:stretch>
            <a:fillRect/>
          </a:stretch>
        </p:blipFill>
        <p:spPr>
          <a:xfrm>
            <a:off x="-79525" y="5477323"/>
            <a:ext cx="1438635" cy="1453012"/>
          </a:xfrm>
          <a:prstGeom prst="rect">
            <a:avLst/>
          </a:prstGeom>
        </p:spPr>
      </p:pic>
    </p:spTree>
    <p:extLst>
      <p:ext uri="{BB962C8B-B14F-4D97-AF65-F5344CB8AC3E}">
        <p14:creationId xmlns:p14="http://schemas.microsoft.com/office/powerpoint/2010/main" val="13576488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02B9573-427D-FB83-5D8F-E33D2B3DC760}"/>
              </a:ext>
            </a:extLst>
          </p:cNvPr>
          <p:cNvSpPr>
            <a:spLocks noGrp="1"/>
          </p:cNvSpPr>
          <p:nvPr>
            <p:ph type="title"/>
          </p:nvPr>
        </p:nvSpPr>
        <p:spPr>
          <a:xfrm>
            <a:off x="5496821" y="1371600"/>
            <a:ext cx="6034187" cy="1097280"/>
          </a:xfrm>
        </p:spPr>
        <p:txBody>
          <a:bodyPr>
            <a:normAutofit/>
          </a:bodyPr>
          <a:lstStyle/>
          <a:p>
            <a:r>
              <a:rPr lang="en-GB">
                <a:latin typeface="Calibri"/>
                <a:ea typeface="Calibri"/>
                <a:cs typeface="Calibri"/>
              </a:rPr>
              <a:t>Biomes</a:t>
            </a:r>
          </a:p>
        </p:txBody>
      </p:sp>
      <p:pic>
        <p:nvPicPr>
          <p:cNvPr id="5" name="Picture 4" descr="A pathway with baobab trees on both sides">
            <a:extLst>
              <a:ext uri="{FF2B5EF4-FFF2-40B4-BE49-F238E27FC236}">
                <a16:creationId xmlns:a16="http://schemas.microsoft.com/office/drawing/2014/main" id="{E3B204CF-74CE-782F-9955-D3C2804B7E27}"/>
              </a:ext>
            </a:extLst>
          </p:cNvPr>
          <p:cNvPicPr>
            <a:picLocks noChangeAspect="1"/>
          </p:cNvPicPr>
          <p:nvPr/>
        </p:nvPicPr>
        <p:blipFill>
          <a:blip r:embed="rId2"/>
          <a:srcRect l="21750" r="31036" b="-3"/>
          <a:stretch>
            <a:fillRect/>
          </a:stretch>
        </p:blipFill>
        <p:spPr>
          <a:xfrm>
            <a:off x="20" y="10"/>
            <a:ext cx="4857871" cy="6857990"/>
          </a:xfrm>
          <a:prstGeom prst="rect">
            <a:avLst/>
          </a:prstGeom>
        </p:spPr>
      </p:pic>
      <p:cxnSp>
        <p:nvCxnSpPr>
          <p:cNvPr id="21" name="Straight Connector 20">
            <a:extLst>
              <a:ext uri="{FF2B5EF4-FFF2-40B4-BE49-F238E27FC236}">
                <a16:creationId xmlns:a16="http://schemas.microsoft.com/office/drawing/2014/main" id="{691422F5-4221-4812-AFD9-5479C6D60AD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580905" y="1031005"/>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graphicFrame>
        <p:nvGraphicFramePr>
          <p:cNvPr id="22" name="Content Placeholder 2">
            <a:extLst>
              <a:ext uri="{FF2B5EF4-FFF2-40B4-BE49-F238E27FC236}">
                <a16:creationId xmlns:a16="http://schemas.microsoft.com/office/drawing/2014/main" id="{E29D97A6-C9D6-B41B-0249-06DDC6DA05A6}"/>
              </a:ext>
            </a:extLst>
          </p:cNvPr>
          <p:cNvGraphicFramePr>
            <a:graphicFrameLocks noGrp="1"/>
          </p:cNvGraphicFramePr>
          <p:nvPr>
            <p:ph idx="1"/>
          </p:nvPr>
        </p:nvGraphicFramePr>
        <p:xfrm>
          <a:off x="5496821" y="2633236"/>
          <a:ext cx="6034187" cy="36646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Picture 3" descr="A pathway with baobab trees on both sides">
            <a:extLst>
              <a:ext uri="{FF2B5EF4-FFF2-40B4-BE49-F238E27FC236}">
                <a16:creationId xmlns:a16="http://schemas.microsoft.com/office/drawing/2014/main" id="{9125C763-C82F-B6A7-6DC1-42C2C490DF7F}"/>
              </a:ext>
            </a:extLst>
          </p:cNvPr>
          <p:cNvPicPr>
            <a:picLocks noChangeAspect="1"/>
          </p:cNvPicPr>
          <p:nvPr/>
        </p:nvPicPr>
        <p:blipFill>
          <a:blip r:embed="rId2"/>
          <a:srcRect l="21750" r="31036" b="-3"/>
          <a:stretch>
            <a:fillRect/>
          </a:stretch>
        </p:blipFill>
        <p:spPr>
          <a:xfrm>
            <a:off x="0" y="10"/>
            <a:ext cx="4857871" cy="6857990"/>
          </a:xfrm>
          <a:prstGeom prst="rect">
            <a:avLst/>
          </a:prstGeom>
        </p:spPr>
      </p:pic>
    </p:spTree>
    <p:extLst>
      <p:ext uri="{BB962C8B-B14F-4D97-AF65-F5344CB8AC3E}">
        <p14:creationId xmlns:p14="http://schemas.microsoft.com/office/powerpoint/2010/main" val="19922429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406BD704-01C2-4341-B99A-116CC7EC56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hand holding ball">
            <a:extLst>
              <a:ext uri="{FF2B5EF4-FFF2-40B4-BE49-F238E27FC236}">
                <a16:creationId xmlns:a16="http://schemas.microsoft.com/office/drawing/2014/main" id="{51C55687-21C2-45C9-2321-AA3D2091DD3A}"/>
              </a:ext>
            </a:extLst>
          </p:cNvPr>
          <p:cNvPicPr>
            <a:picLocks noChangeAspect="1"/>
          </p:cNvPicPr>
          <p:nvPr/>
        </p:nvPicPr>
        <p:blipFill>
          <a:blip r:embed="rId2"/>
          <a:srcRect b="15414"/>
          <a:stretch>
            <a:fillRect/>
          </a:stretch>
        </p:blipFill>
        <p:spPr>
          <a:xfrm>
            <a:off x="20" y="10"/>
            <a:ext cx="12191980" cy="6857990"/>
          </a:xfrm>
          <a:prstGeom prst="rect">
            <a:avLst/>
          </a:prstGeom>
        </p:spPr>
      </p:pic>
      <p:sp useBgFill="1">
        <p:nvSpPr>
          <p:cNvPr id="18" name="Rectangle 17">
            <a:extLst>
              <a:ext uri="{FF2B5EF4-FFF2-40B4-BE49-F238E27FC236}">
                <a16:creationId xmlns:a16="http://schemas.microsoft.com/office/drawing/2014/main" id="{0225C01B-A296-4FAA-AA46-794F27DF69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4894" y="979075"/>
            <a:ext cx="5777024" cy="50749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8400AAC-FCFE-B1F6-B3B9-1CC8BA48B1B5}"/>
              </a:ext>
            </a:extLst>
          </p:cNvPr>
          <p:cNvSpPr>
            <a:spLocks noGrp="1"/>
          </p:cNvSpPr>
          <p:nvPr>
            <p:ph type="title"/>
          </p:nvPr>
        </p:nvSpPr>
        <p:spPr>
          <a:xfrm>
            <a:off x="1049451" y="1352492"/>
            <a:ext cx="4665540" cy="1143000"/>
          </a:xfrm>
        </p:spPr>
        <p:txBody>
          <a:bodyPr anchor="t">
            <a:normAutofit/>
          </a:bodyPr>
          <a:lstStyle/>
          <a:p>
            <a:r>
              <a:rPr lang="en-GB">
                <a:latin typeface="Calibri"/>
                <a:ea typeface="Calibri"/>
                <a:cs typeface="Calibri"/>
              </a:rPr>
              <a:t>Ethnicities</a:t>
            </a:r>
          </a:p>
        </p:txBody>
      </p:sp>
      <p:cxnSp>
        <p:nvCxnSpPr>
          <p:cNvPr id="20" name="Straight Connector 19">
            <a:extLst>
              <a:ext uri="{FF2B5EF4-FFF2-40B4-BE49-F238E27FC236}">
                <a16:creationId xmlns:a16="http://schemas.microsoft.com/office/drawing/2014/main" id="{62713E66-598D-4B8A-9D2A-67C7AF46EF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85673" y="979075"/>
            <a:ext cx="0" cy="507492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623C8B2A-F164-5DF9-767C-D87AB90856F9}"/>
              </a:ext>
            </a:extLst>
          </p:cNvPr>
          <p:cNvSpPr>
            <a:spLocks noGrp="1"/>
          </p:cNvSpPr>
          <p:nvPr>
            <p:ph idx="1"/>
          </p:nvPr>
        </p:nvSpPr>
        <p:spPr>
          <a:xfrm>
            <a:off x="1049454" y="2662356"/>
            <a:ext cx="4665546" cy="3057911"/>
          </a:xfrm>
        </p:spPr>
        <p:txBody>
          <a:bodyPr vert="horz" lIns="91440" tIns="45720" rIns="91440" bIns="45720" rtlCol="0" anchor="t">
            <a:normAutofit/>
          </a:bodyPr>
          <a:lstStyle/>
          <a:p>
            <a:pPr marL="0" indent="0">
              <a:buNone/>
            </a:pPr>
            <a:r>
              <a:rPr lang="en-GB">
                <a:latin typeface="Calibri"/>
                <a:ea typeface="Calibri"/>
                <a:cs typeface="Calibri"/>
              </a:rPr>
              <a:t>Nigeria is a very diverse country in terms of ethnicities. It has over 500 native </a:t>
            </a:r>
            <a:r>
              <a:rPr lang="en-GB" err="1">
                <a:latin typeface="Calibri"/>
                <a:ea typeface="Calibri"/>
                <a:cs typeface="Calibri"/>
              </a:rPr>
              <a:t>tounges</a:t>
            </a:r>
            <a:r>
              <a:rPr lang="en-GB">
                <a:latin typeface="Calibri"/>
                <a:ea typeface="Calibri"/>
                <a:cs typeface="Calibri"/>
              </a:rPr>
              <a:t> and </a:t>
            </a:r>
            <a:r>
              <a:rPr lang="en-GB" err="1">
                <a:latin typeface="Calibri"/>
                <a:ea typeface="Calibri"/>
                <a:cs typeface="Calibri"/>
              </a:rPr>
              <a:t>ethnicites</a:t>
            </a:r>
            <a:r>
              <a:rPr lang="en-GB">
                <a:latin typeface="Calibri"/>
                <a:ea typeface="Calibri"/>
                <a:cs typeface="Calibri"/>
              </a:rPr>
              <a:t>. The main language is Hausa in the north, Yoruba in the southwest and Igbo in the southeast, but the official language is English.</a:t>
            </a:r>
          </a:p>
        </p:txBody>
      </p:sp>
    </p:spTree>
    <p:extLst>
      <p:ext uri="{BB962C8B-B14F-4D97-AF65-F5344CB8AC3E}">
        <p14:creationId xmlns:p14="http://schemas.microsoft.com/office/powerpoint/2010/main" val="23153801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1" name="Rectangle 10">
            <a:extLst>
              <a:ext uri="{FF2B5EF4-FFF2-40B4-BE49-F238E27FC236}">
                <a16:creationId xmlns:a16="http://schemas.microsoft.com/office/drawing/2014/main" id="{19F9BF86-FE94-4517-B97D-026C7515E5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5488563-F764-4C12-27AB-A762EEE4CFFD}"/>
              </a:ext>
            </a:extLst>
          </p:cNvPr>
          <p:cNvSpPr>
            <a:spLocks noGrp="1"/>
          </p:cNvSpPr>
          <p:nvPr>
            <p:ph type="title"/>
          </p:nvPr>
        </p:nvSpPr>
        <p:spPr>
          <a:xfrm>
            <a:off x="7537528" y="1032764"/>
            <a:ext cx="4308672" cy="3224045"/>
          </a:xfrm>
        </p:spPr>
        <p:txBody>
          <a:bodyPr vert="horz" lIns="91440" tIns="45720" rIns="91440" bIns="45720" rtlCol="0" anchor="b">
            <a:normAutofit/>
          </a:bodyPr>
          <a:lstStyle/>
          <a:p>
            <a:pPr>
              <a:lnSpc>
                <a:spcPct val="90000"/>
              </a:lnSpc>
            </a:pPr>
            <a:r>
              <a:rPr lang="en-US" sz="1500" b="1" kern="1200">
                <a:solidFill>
                  <a:schemeClr val="tx1"/>
                </a:solidFill>
                <a:latin typeface="+mj-lt"/>
                <a:ea typeface="+mj-ea"/>
                <a:cs typeface="+mj-cs"/>
              </a:rPr>
              <a:t>Culture</a:t>
            </a:r>
            <a:br>
              <a:rPr lang="en-US" sz="1500" b="1" kern="1200">
                <a:solidFill>
                  <a:schemeClr val="tx1"/>
                </a:solidFill>
                <a:latin typeface="+mj-lt"/>
                <a:ea typeface="+mj-ea"/>
                <a:cs typeface="+mj-cs"/>
              </a:rPr>
            </a:br>
            <a:br>
              <a:rPr lang="en-US" sz="1500" b="1" kern="1200">
                <a:solidFill>
                  <a:schemeClr val="tx1"/>
                </a:solidFill>
                <a:latin typeface="+mj-lt"/>
                <a:ea typeface="+mj-ea"/>
                <a:cs typeface="+mj-cs"/>
              </a:rPr>
            </a:br>
            <a:r>
              <a:rPr lang="en-US" sz="1500" b="1" kern="1200">
                <a:solidFill>
                  <a:schemeClr val="tx1"/>
                </a:solidFill>
                <a:latin typeface="+mj-lt"/>
                <a:ea typeface="+mj-ea"/>
                <a:cs typeface="+mj-cs"/>
              </a:rPr>
              <a:t>Nigerian culture is lively and full of color. Music and dance are very important, with styles like Afrobeat and Fuji being popular. People enjoy tasty foods like Jollof rice, Suya, and Egusi soup, made with local spices. Big festivals like the Calabar Carnival and the Osun-Osogbo Festival celebrate tradition, music, and community. Clothes made from bright fabrics like Ankara are worn for special events. Religion is also important, with many people following Christianity, Islam, or traditional beliefs.</a:t>
            </a:r>
          </a:p>
        </p:txBody>
      </p:sp>
      <p:sp>
        <p:nvSpPr>
          <p:cNvPr id="3" name="Content Placeholder 2">
            <a:extLst>
              <a:ext uri="{FF2B5EF4-FFF2-40B4-BE49-F238E27FC236}">
                <a16:creationId xmlns:a16="http://schemas.microsoft.com/office/drawing/2014/main" id="{A57D3FAC-AEAD-9AAC-D837-B3827321777B}"/>
              </a:ext>
            </a:extLst>
          </p:cNvPr>
          <p:cNvSpPr>
            <a:spLocks noGrp="1"/>
          </p:cNvSpPr>
          <p:nvPr>
            <p:ph idx="1"/>
          </p:nvPr>
        </p:nvSpPr>
        <p:spPr>
          <a:xfrm>
            <a:off x="7535756" y="5046281"/>
            <a:ext cx="4308672" cy="1172408"/>
          </a:xfrm>
        </p:spPr>
        <p:txBody>
          <a:bodyPr vert="horz" lIns="91440" tIns="45720" rIns="91440" bIns="45720" rtlCol="0" anchor="t">
            <a:normAutofit/>
          </a:bodyPr>
          <a:lstStyle/>
          <a:p>
            <a:pPr marL="0" indent="0">
              <a:lnSpc>
                <a:spcPct val="130000"/>
              </a:lnSpc>
              <a:buNone/>
            </a:pPr>
            <a:r>
              <a:rPr lang="en-US" sz="1800" b="1" cap="all" spc="300" dirty="0"/>
              <a:t> </a:t>
            </a:r>
          </a:p>
        </p:txBody>
      </p:sp>
      <p:pic>
        <p:nvPicPr>
          <p:cNvPr id="5" name="Picture 4" descr="Different coloured powders">
            <a:extLst>
              <a:ext uri="{FF2B5EF4-FFF2-40B4-BE49-F238E27FC236}">
                <a16:creationId xmlns:a16="http://schemas.microsoft.com/office/drawing/2014/main" id="{2CA4D1E8-A618-4892-7672-2B7448221C64}"/>
              </a:ext>
            </a:extLst>
          </p:cNvPr>
          <p:cNvPicPr>
            <a:picLocks noChangeAspect="1"/>
          </p:cNvPicPr>
          <p:nvPr/>
        </p:nvPicPr>
        <p:blipFill>
          <a:blip r:embed="rId2"/>
          <a:srcRect l="10818" r="28390" b="8"/>
          <a:stretch>
            <a:fillRect/>
          </a:stretch>
        </p:blipFill>
        <p:spPr>
          <a:xfrm>
            <a:off x="20" y="10"/>
            <a:ext cx="6931132" cy="6857990"/>
          </a:xfrm>
          <a:prstGeom prst="rect">
            <a:avLst/>
          </a:prstGeom>
        </p:spPr>
      </p:pic>
      <p:cxnSp>
        <p:nvCxnSpPr>
          <p:cNvPr id="13" name="Straight Connector 12">
            <a:extLst>
              <a:ext uri="{FF2B5EF4-FFF2-40B4-BE49-F238E27FC236}">
                <a16:creationId xmlns:a16="http://schemas.microsoft.com/office/drawing/2014/main" id="{6CA391F1-4B2C-521B-F6A5-52C74B30349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675848" y="4711579"/>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66171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theme/theme1.xml><?xml version="1.0" encoding="utf-8"?>
<a:theme xmlns:a="http://schemas.openxmlformats.org/drawingml/2006/main" name="DashVTI">
  <a:themeElements>
    <a:clrScheme name="Custom 6">
      <a:dk1>
        <a:sysClr val="windowText" lastClr="000000"/>
      </a:dk1>
      <a:lt1>
        <a:sysClr val="window" lastClr="FFFFFF"/>
      </a:lt1>
      <a:dk2>
        <a:srgbClr val="0D1C3B"/>
      </a:dk2>
      <a:lt2>
        <a:srgbClr val="F5F2F9"/>
      </a:lt2>
      <a:accent1>
        <a:srgbClr val="1973EB"/>
      </a:accent1>
      <a:accent2>
        <a:srgbClr val="25C8A2"/>
      </a:accent2>
      <a:accent3>
        <a:srgbClr val="BF8ED1"/>
      </a:accent3>
      <a:accent4>
        <a:srgbClr val="FE733C"/>
      </a:accent4>
      <a:accent5>
        <a:srgbClr val="FE5A5A"/>
      </a:accent5>
      <a:accent6>
        <a:srgbClr val="1AC16E"/>
      </a:accent6>
      <a:hlink>
        <a:srgbClr val="1AC16E"/>
      </a:hlink>
      <a:folHlink>
        <a:srgbClr val="00B0F0"/>
      </a:folHlink>
    </a:clrScheme>
    <a:fontScheme name="grandview display">
      <a:majorFont>
        <a:latin typeface="Grandview Display"/>
        <a:ea typeface=""/>
        <a:cs typeface=""/>
      </a:majorFont>
      <a:minorFont>
        <a:latin typeface="Grandview Display"/>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ashVTI" id="{0A75137F-CDEB-4E94-A788-9D255EBE1B91}" vid="{DE9A6A09-5855-45A3-8E99-4290ED24057C}"/>
    </a:ext>
  </a:extLst>
</a:theme>
</file>

<file path=docProps/app.xml><?xml version="1.0" encoding="utf-8"?>
<Properties xmlns="http://schemas.openxmlformats.org/officeDocument/2006/extended-properties" xmlns:vt="http://schemas.openxmlformats.org/officeDocument/2006/docPropsVTypes">
  <Template>office theme</Template>
  <TotalTime>0</TotalTime>
  <Words>1183</Words>
  <Application>Microsoft Macintosh PowerPoint</Application>
  <PresentationFormat>Widescreen</PresentationFormat>
  <Paragraphs>44</Paragraphs>
  <Slides>13</Slides>
  <Notes>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Aptos Mono</vt:lpstr>
      <vt:lpstr>Arial</vt:lpstr>
      <vt:lpstr>Calibri</vt:lpstr>
      <vt:lpstr>Grandview Display</vt:lpstr>
      <vt:lpstr>DashVTI</vt:lpstr>
      <vt:lpstr>Nigeria- The giant of Africa </vt:lpstr>
      <vt:lpstr>Introduction </vt:lpstr>
      <vt:lpstr>Statistics</vt:lpstr>
      <vt:lpstr>Economy </vt:lpstr>
      <vt:lpstr>Population</vt:lpstr>
      <vt:lpstr>Location</vt:lpstr>
      <vt:lpstr>Biomes</vt:lpstr>
      <vt:lpstr>Ethnicities</vt:lpstr>
      <vt:lpstr>Culture  Nigerian culture is lively and full of color. Music and dance are very important, with styles like Afrobeat and Fuji being popular. People enjoy tasty foods like Jollof rice, Suya, and Egusi soup, made with local spices. Big festivals like the Calabar Carnival and the Osun-Osogbo Festival celebrate tradition, music, and community. Clothes made from bright fabrics like Ankara are worn for special events. Religion is also important, with many people following Christianity, Islam, or traditional beliefs.</vt:lpstr>
      <vt:lpstr>Places to visit (physical features)</vt:lpstr>
      <vt:lpstr>Nigerian cities </vt:lpstr>
      <vt:lpstr>Why visit Nigeria?</vt:lpstr>
      <vt:lpstr>Commonwealth</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Guy Pett</cp:lastModifiedBy>
  <cp:revision>111</cp:revision>
  <dcterms:created xsi:type="dcterms:W3CDTF">2025-06-09T09:19:18Z</dcterms:created>
  <dcterms:modified xsi:type="dcterms:W3CDTF">2025-06-18T19:30:11Z</dcterms:modified>
</cp:coreProperties>
</file>